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57" r:id="rId2"/>
    <p:sldId id="271" r:id="rId3"/>
    <p:sldId id="273" r:id="rId4"/>
    <p:sldId id="274" r:id="rId5"/>
    <p:sldId id="275" r:id="rId6"/>
    <p:sldId id="276" r:id="rId7"/>
    <p:sldId id="277" r:id="rId8"/>
    <p:sldId id="278" r:id="rId9"/>
    <p:sldId id="279" r:id="rId10"/>
    <p:sldId id="258" r:id="rId11"/>
    <p:sldId id="281" r:id="rId12"/>
    <p:sldId id="282" r:id="rId13"/>
    <p:sldId id="283" r:id="rId14"/>
    <p:sldId id="284" r:id="rId15"/>
    <p:sldId id="285"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80" r:id="rId29"/>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7" autoAdjust="0"/>
    <p:restoredTop sz="91486" autoAdjust="0"/>
  </p:normalViewPr>
  <p:slideViewPr>
    <p:cSldViewPr>
      <p:cViewPr varScale="1">
        <p:scale>
          <a:sx n="70" d="100"/>
          <a:sy n="70" d="100"/>
        </p:scale>
        <p:origin x="1086" y="54"/>
      </p:cViewPr>
      <p:guideLst>
        <p:guide orient="horz" pos="2161"/>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fr-FR" altLang="fr-FR"/>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fr-FR" altLang="fr-F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fr-FR" altLang="fr-F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6BC18AB-A069-4B6E-BB19-0DC8054E5352}" type="slidenum">
              <a:rPr lang="fr-FR" altLang="fr-FR"/>
              <a:pPr>
                <a:defRPr/>
              </a:pPr>
              <a:t>‹#›</a:t>
            </a:fld>
            <a:endParaRPr lang="fr-FR" altLang="fr-FR"/>
          </a:p>
        </p:txBody>
      </p:sp>
    </p:spTree>
    <p:extLst>
      <p:ext uri="{BB962C8B-B14F-4D97-AF65-F5344CB8AC3E}">
        <p14:creationId xmlns:p14="http://schemas.microsoft.com/office/powerpoint/2010/main" val="4122340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6FDC24-CA07-4D19-B235-DCE5BE89B27B}" type="slidenum">
              <a:rPr lang="fr-FR" altLang="fr-FR"/>
              <a:pPr/>
              <a:t>1</a:t>
            </a:fld>
            <a:endParaRPr lang="fr-FR" altLang="fr-FR"/>
          </a:p>
        </p:txBody>
      </p:sp>
      <p:sp>
        <p:nvSpPr>
          <p:cNvPr id="5123" name="Rectangle 2"/>
          <p:cNvSpPr>
            <a:spLocks noGrp="1" noRot="1" noChangeAspect="1" noChangeArrowheads="1" noTextEdit="1"/>
          </p:cNvSpPr>
          <p:nvPr>
            <p:ph type="sldImg"/>
          </p:nvPr>
        </p:nvSpPr>
        <p:spPr>
          <a:xfrm>
            <a:off x="1143000" y="685800"/>
            <a:ext cx="4572000" cy="3429000"/>
          </a:xfrm>
          <a:ln/>
        </p:spPr>
      </p:sp>
      <p:sp>
        <p:nvSpPr>
          <p:cNvPr id="5124" name="Rectangle 3"/>
          <p:cNvSpPr>
            <a:spLocks noGrp="1" noChangeArrowheads="1"/>
          </p:cNvSpPr>
          <p:nvPr>
            <p:ph type="body" idx="1"/>
          </p:nvPr>
        </p:nvSpPr>
        <p:spPr>
          <a:noFill/>
        </p:spPr>
        <p:txBody>
          <a:bodyPr/>
          <a:lstStyle/>
          <a:p>
            <a:pPr eaLnBrk="1" hangingPunct="1"/>
            <a:endParaRPr lang="fr-FR" altLang="fr-FR" dirty="0" smtClean="0"/>
          </a:p>
        </p:txBody>
      </p:sp>
    </p:spTree>
    <p:extLst>
      <p:ext uri="{BB962C8B-B14F-4D97-AF65-F5344CB8AC3E}">
        <p14:creationId xmlns:p14="http://schemas.microsoft.com/office/powerpoint/2010/main" val="3908488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5A0A6A-E99D-4178-9C30-467F3FE3C6FD}" type="slidenum">
              <a:rPr lang="fr-FR" altLang="fr-FR"/>
              <a:pPr/>
              <a:t>10</a:t>
            </a:fld>
            <a:endParaRPr lang="fr-FR" altLang="fr-FR"/>
          </a:p>
        </p:txBody>
      </p:sp>
      <p:sp>
        <p:nvSpPr>
          <p:cNvPr id="23555" name="Rectangle 2"/>
          <p:cNvSpPr>
            <a:spLocks noGrp="1" noRot="1" noChangeAspect="1" noChangeArrowheads="1" noTextEdit="1"/>
          </p:cNvSpPr>
          <p:nvPr>
            <p:ph type="sldImg"/>
          </p:nvPr>
        </p:nvSpPr>
        <p:spPr>
          <a:xfrm>
            <a:off x="1143000" y="685800"/>
            <a:ext cx="4572000" cy="3429000"/>
          </a:xfrm>
          <a:ln/>
        </p:spPr>
      </p:sp>
      <p:sp>
        <p:nvSpPr>
          <p:cNvPr id="23556"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715351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73C65A-C7DE-4F1D-AFC4-4358B8047E14}" type="slidenum">
              <a:rPr lang="fr-FR" altLang="fr-FR"/>
              <a:pPr/>
              <a:t>11</a:t>
            </a:fld>
            <a:endParaRPr lang="fr-FR" altLang="fr-FR"/>
          </a:p>
        </p:txBody>
      </p:sp>
      <p:sp>
        <p:nvSpPr>
          <p:cNvPr id="25603" name="Rectangle 2"/>
          <p:cNvSpPr>
            <a:spLocks noGrp="1" noRot="1" noChangeAspect="1" noChangeArrowheads="1" noTextEdit="1"/>
          </p:cNvSpPr>
          <p:nvPr>
            <p:ph type="sldImg"/>
          </p:nvPr>
        </p:nvSpPr>
        <p:spPr>
          <a:xfrm>
            <a:off x="1143000" y="685800"/>
            <a:ext cx="4572000" cy="3429000"/>
          </a:xfrm>
          <a:ln/>
        </p:spPr>
      </p:sp>
      <p:sp>
        <p:nvSpPr>
          <p:cNvPr id="25604"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3120643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557225-79BF-4D45-833A-86D69CB68FCA}" type="slidenum">
              <a:rPr lang="fr-FR" altLang="fr-FR"/>
              <a:pPr/>
              <a:t>12</a:t>
            </a:fld>
            <a:endParaRPr lang="fr-FR" altLang="fr-FR"/>
          </a:p>
        </p:txBody>
      </p:sp>
      <p:sp>
        <p:nvSpPr>
          <p:cNvPr id="27651" name="Rectangle 2"/>
          <p:cNvSpPr>
            <a:spLocks noGrp="1" noRot="1" noChangeAspect="1" noChangeArrowheads="1" noTextEdit="1"/>
          </p:cNvSpPr>
          <p:nvPr>
            <p:ph type="sldImg"/>
          </p:nvPr>
        </p:nvSpPr>
        <p:spPr>
          <a:xfrm>
            <a:off x="1143000" y="685800"/>
            <a:ext cx="4572000" cy="3429000"/>
          </a:xfrm>
          <a:ln/>
        </p:spPr>
      </p:sp>
      <p:sp>
        <p:nvSpPr>
          <p:cNvPr id="27652"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3916163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DE85B5-93B6-4105-BA49-52B2386D19B8}" type="slidenum">
              <a:rPr lang="fr-FR" altLang="fr-FR"/>
              <a:pPr/>
              <a:t>13</a:t>
            </a:fld>
            <a:endParaRPr lang="fr-FR" altLang="fr-FR"/>
          </a:p>
        </p:txBody>
      </p:sp>
      <p:sp>
        <p:nvSpPr>
          <p:cNvPr id="29699" name="Rectangle 2"/>
          <p:cNvSpPr>
            <a:spLocks noGrp="1" noRot="1" noChangeAspect="1" noChangeArrowheads="1" noTextEdit="1"/>
          </p:cNvSpPr>
          <p:nvPr>
            <p:ph type="sldImg"/>
          </p:nvPr>
        </p:nvSpPr>
        <p:spPr>
          <a:xfrm>
            <a:off x="1143000" y="685800"/>
            <a:ext cx="4572000" cy="3429000"/>
          </a:xfrm>
          <a:ln/>
        </p:spPr>
      </p:sp>
      <p:sp>
        <p:nvSpPr>
          <p:cNvPr id="2970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612075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AB8201-A876-4198-B84D-C43CD06BEE07}" type="slidenum">
              <a:rPr lang="fr-FR" altLang="fr-FR"/>
              <a:pPr/>
              <a:t>14</a:t>
            </a:fld>
            <a:endParaRPr lang="fr-FR" altLang="fr-FR"/>
          </a:p>
        </p:txBody>
      </p:sp>
      <p:sp>
        <p:nvSpPr>
          <p:cNvPr id="31747" name="Rectangle 2"/>
          <p:cNvSpPr>
            <a:spLocks noGrp="1" noRot="1" noChangeAspect="1" noChangeArrowheads="1" noTextEdit="1"/>
          </p:cNvSpPr>
          <p:nvPr>
            <p:ph type="sldImg"/>
          </p:nvPr>
        </p:nvSpPr>
        <p:spPr>
          <a:xfrm>
            <a:off x="1143000" y="685800"/>
            <a:ext cx="4572000" cy="3429000"/>
          </a:xfrm>
          <a:ln/>
        </p:spPr>
      </p:sp>
      <p:sp>
        <p:nvSpPr>
          <p:cNvPr id="31748"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4230757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7306FF-F8BB-4D4F-A8D1-D19F6C6020A9}" type="slidenum">
              <a:rPr lang="fr-FR" altLang="fr-FR"/>
              <a:pPr/>
              <a:t>15</a:t>
            </a:fld>
            <a:endParaRPr lang="fr-FR" altLang="fr-FR"/>
          </a:p>
        </p:txBody>
      </p:sp>
      <p:sp>
        <p:nvSpPr>
          <p:cNvPr id="33795" name="Rectangle 2"/>
          <p:cNvSpPr>
            <a:spLocks noGrp="1" noRot="1" noChangeAspect="1" noChangeArrowheads="1" noTextEdit="1"/>
          </p:cNvSpPr>
          <p:nvPr>
            <p:ph type="sldImg"/>
          </p:nvPr>
        </p:nvSpPr>
        <p:spPr>
          <a:xfrm>
            <a:off x="1143000" y="685800"/>
            <a:ext cx="4572000" cy="3429000"/>
          </a:xfrm>
          <a:ln/>
        </p:spPr>
      </p:sp>
      <p:sp>
        <p:nvSpPr>
          <p:cNvPr id="33796"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682540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AA6391-CBC2-4E12-8D9D-5C57A6B4078E}" type="slidenum">
              <a:rPr lang="fr-FR" altLang="fr-FR"/>
              <a:pPr/>
              <a:t>16</a:t>
            </a:fld>
            <a:endParaRPr lang="fr-FR" altLang="fr-FR"/>
          </a:p>
        </p:txBody>
      </p:sp>
      <p:sp>
        <p:nvSpPr>
          <p:cNvPr id="35843" name="Rectangle 2"/>
          <p:cNvSpPr>
            <a:spLocks noGrp="1" noRot="1" noChangeAspect="1" noChangeArrowheads="1" noTextEdit="1"/>
          </p:cNvSpPr>
          <p:nvPr>
            <p:ph type="sldImg"/>
          </p:nvPr>
        </p:nvSpPr>
        <p:spPr>
          <a:xfrm>
            <a:off x="1143000" y="685800"/>
            <a:ext cx="4572000" cy="3429000"/>
          </a:xfrm>
          <a:ln/>
        </p:spPr>
      </p:sp>
      <p:sp>
        <p:nvSpPr>
          <p:cNvPr id="35844"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009604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9208F9-7AF1-4D22-B1E1-5A6DF2968437}" type="slidenum">
              <a:rPr lang="fr-FR" altLang="fr-FR"/>
              <a:pPr/>
              <a:t>17</a:t>
            </a:fld>
            <a:endParaRPr lang="fr-FR" altLang="fr-FR"/>
          </a:p>
        </p:txBody>
      </p:sp>
      <p:sp>
        <p:nvSpPr>
          <p:cNvPr id="37891" name="Rectangle 2"/>
          <p:cNvSpPr>
            <a:spLocks noGrp="1" noRot="1" noChangeAspect="1" noChangeArrowheads="1" noTextEdit="1"/>
          </p:cNvSpPr>
          <p:nvPr>
            <p:ph type="sldImg"/>
          </p:nvPr>
        </p:nvSpPr>
        <p:spPr>
          <a:xfrm>
            <a:off x="1143000" y="685800"/>
            <a:ext cx="4572000" cy="3429000"/>
          </a:xfrm>
          <a:ln/>
        </p:spPr>
      </p:sp>
      <p:sp>
        <p:nvSpPr>
          <p:cNvPr id="37892"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301888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FA8E74-E835-432E-A0CC-380459B08E3F}" type="slidenum">
              <a:rPr lang="fr-FR" altLang="fr-FR"/>
              <a:pPr/>
              <a:t>18</a:t>
            </a:fld>
            <a:endParaRPr lang="fr-FR" altLang="fr-FR"/>
          </a:p>
        </p:txBody>
      </p:sp>
      <p:sp>
        <p:nvSpPr>
          <p:cNvPr id="39939" name="Rectangle 2"/>
          <p:cNvSpPr>
            <a:spLocks noGrp="1" noRot="1" noChangeAspect="1" noChangeArrowheads="1" noTextEdit="1"/>
          </p:cNvSpPr>
          <p:nvPr>
            <p:ph type="sldImg"/>
          </p:nvPr>
        </p:nvSpPr>
        <p:spPr>
          <a:xfrm>
            <a:off x="1143000" y="685800"/>
            <a:ext cx="4572000" cy="3429000"/>
          </a:xfrm>
          <a:ln/>
        </p:spPr>
      </p:sp>
      <p:sp>
        <p:nvSpPr>
          <p:cNvPr id="3994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859863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67EB3F-F3D0-493B-9E65-610560C69F3E}" type="slidenum">
              <a:rPr lang="fr-FR" altLang="fr-FR"/>
              <a:pPr/>
              <a:t>19</a:t>
            </a:fld>
            <a:endParaRPr lang="fr-FR" altLang="fr-FR"/>
          </a:p>
        </p:txBody>
      </p:sp>
      <p:sp>
        <p:nvSpPr>
          <p:cNvPr id="41987" name="Rectangle 2"/>
          <p:cNvSpPr>
            <a:spLocks noGrp="1" noRot="1" noChangeAspect="1" noChangeArrowheads="1" noTextEdit="1"/>
          </p:cNvSpPr>
          <p:nvPr>
            <p:ph type="sldImg"/>
          </p:nvPr>
        </p:nvSpPr>
        <p:spPr>
          <a:xfrm>
            <a:off x="1143000" y="685800"/>
            <a:ext cx="4572000" cy="3429000"/>
          </a:xfrm>
          <a:ln/>
        </p:spPr>
      </p:sp>
      <p:sp>
        <p:nvSpPr>
          <p:cNvPr id="41988"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55616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1BA485-1DB2-4204-BF3F-15C781276E1D}" type="slidenum">
              <a:rPr lang="fr-FR" altLang="fr-FR"/>
              <a:pPr/>
              <a:t>2</a:t>
            </a:fld>
            <a:endParaRPr lang="fr-FR" altLang="fr-FR"/>
          </a:p>
        </p:txBody>
      </p:sp>
      <p:sp>
        <p:nvSpPr>
          <p:cNvPr id="7171" name="Rectangle 2"/>
          <p:cNvSpPr>
            <a:spLocks noGrp="1" noRot="1" noChangeAspect="1" noChangeArrowheads="1" noTextEdit="1"/>
          </p:cNvSpPr>
          <p:nvPr>
            <p:ph type="sldImg"/>
          </p:nvPr>
        </p:nvSpPr>
        <p:spPr>
          <a:xfrm>
            <a:off x="1143000" y="685800"/>
            <a:ext cx="4572000" cy="3429000"/>
          </a:xfrm>
          <a:ln/>
        </p:spPr>
      </p:sp>
      <p:sp>
        <p:nvSpPr>
          <p:cNvPr id="7172"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36010898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3062EB-A937-4869-8702-37B8BE71AB83}" type="slidenum">
              <a:rPr lang="fr-FR" altLang="fr-FR"/>
              <a:pPr/>
              <a:t>20</a:t>
            </a:fld>
            <a:endParaRPr lang="fr-FR" altLang="fr-FR"/>
          </a:p>
        </p:txBody>
      </p:sp>
      <p:sp>
        <p:nvSpPr>
          <p:cNvPr id="44035" name="Rectangle 2"/>
          <p:cNvSpPr>
            <a:spLocks noGrp="1" noRot="1" noChangeAspect="1" noChangeArrowheads="1" noTextEdit="1"/>
          </p:cNvSpPr>
          <p:nvPr>
            <p:ph type="sldImg"/>
          </p:nvPr>
        </p:nvSpPr>
        <p:spPr>
          <a:xfrm>
            <a:off x="1143000" y="685800"/>
            <a:ext cx="4572000" cy="3429000"/>
          </a:xfrm>
          <a:ln/>
        </p:spPr>
      </p:sp>
      <p:sp>
        <p:nvSpPr>
          <p:cNvPr id="44036"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3033579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A0B804-45EB-44E9-AA87-455227A36F1B}" type="slidenum">
              <a:rPr lang="fr-FR" altLang="fr-FR"/>
              <a:pPr/>
              <a:t>21</a:t>
            </a:fld>
            <a:endParaRPr lang="fr-FR" altLang="fr-FR"/>
          </a:p>
        </p:txBody>
      </p:sp>
      <p:sp>
        <p:nvSpPr>
          <p:cNvPr id="46083" name="Rectangle 2"/>
          <p:cNvSpPr>
            <a:spLocks noGrp="1" noRot="1" noChangeAspect="1" noChangeArrowheads="1" noTextEdit="1"/>
          </p:cNvSpPr>
          <p:nvPr>
            <p:ph type="sldImg"/>
          </p:nvPr>
        </p:nvSpPr>
        <p:spPr>
          <a:xfrm>
            <a:off x="1143000" y="685800"/>
            <a:ext cx="4572000" cy="3429000"/>
          </a:xfrm>
          <a:ln/>
        </p:spPr>
      </p:sp>
      <p:sp>
        <p:nvSpPr>
          <p:cNvPr id="46084"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1747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730857-C345-446E-BF2D-5FCCD45F9A70}" type="slidenum">
              <a:rPr lang="fr-FR" altLang="fr-FR"/>
              <a:pPr/>
              <a:t>22</a:t>
            </a:fld>
            <a:endParaRPr lang="fr-FR" altLang="fr-FR"/>
          </a:p>
        </p:txBody>
      </p:sp>
      <p:sp>
        <p:nvSpPr>
          <p:cNvPr id="48131" name="Rectangle 2"/>
          <p:cNvSpPr>
            <a:spLocks noGrp="1" noRot="1" noChangeAspect="1" noChangeArrowheads="1" noTextEdit="1"/>
          </p:cNvSpPr>
          <p:nvPr>
            <p:ph type="sldImg"/>
          </p:nvPr>
        </p:nvSpPr>
        <p:spPr>
          <a:xfrm>
            <a:off x="1143000" y="685800"/>
            <a:ext cx="4572000" cy="3429000"/>
          </a:xfrm>
          <a:ln/>
        </p:spPr>
      </p:sp>
      <p:sp>
        <p:nvSpPr>
          <p:cNvPr id="48132"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0055293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6C4E62-9210-429F-823C-923710CFEC75}" type="slidenum">
              <a:rPr lang="fr-FR" altLang="fr-FR"/>
              <a:pPr/>
              <a:t>23</a:t>
            </a:fld>
            <a:endParaRPr lang="fr-FR" altLang="fr-FR"/>
          </a:p>
        </p:txBody>
      </p:sp>
      <p:sp>
        <p:nvSpPr>
          <p:cNvPr id="50179" name="Rectangle 2"/>
          <p:cNvSpPr>
            <a:spLocks noGrp="1" noRot="1" noChangeAspect="1" noChangeArrowheads="1" noTextEdit="1"/>
          </p:cNvSpPr>
          <p:nvPr>
            <p:ph type="sldImg"/>
          </p:nvPr>
        </p:nvSpPr>
        <p:spPr>
          <a:xfrm>
            <a:off x="1143000" y="685800"/>
            <a:ext cx="4572000" cy="3429000"/>
          </a:xfrm>
          <a:ln/>
        </p:spPr>
      </p:sp>
      <p:sp>
        <p:nvSpPr>
          <p:cNvPr id="501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4076366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0E50F0-63F3-4A39-AAAC-31A3AAA2FD9F}" type="slidenum">
              <a:rPr lang="fr-FR" altLang="fr-FR"/>
              <a:pPr/>
              <a:t>24</a:t>
            </a:fld>
            <a:endParaRPr lang="fr-FR" altLang="fr-FR"/>
          </a:p>
        </p:txBody>
      </p:sp>
      <p:sp>
        <p:nvSpPr>
          <p:cNvPr id="52227" name="Rectangle 2"/>
          <p:cNvSpPr>
            <a:spLocks noGrp="1" noRot="1" noChangeAspect="1" noChangeArrowheads="1" noTextEdit="1"/>
          </p:cNvSpPr>
          <p:nvPr>
            <p:ph type="sldImg"/>
          </p:nvPr>
        </p:nvSpPr>
        <p:spPr>
          <a:xfrm>
            <a:off x="1143000" y="685800"/>
            <a:ext cx="4572000" cy="3429000"/>
          </a:xfrm>
          <a:ln/>
        </p:spPr>
      </p:sp>
      <p:sp>
        <p:nvSpPr>
          <p:cNvPr id="52228"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4277472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7140D1-DA3A-409B-BED4-ECF7B147B280}" type="slidenum">
              <a:rPr lang="fr-FR" altLang="fr-FR"/>
              <a:pPr/>
              <a:t>25</a:t>
            </a:fld>
            <a:endParaRPr lang="fr-FR" altLang="fr-FR"/>
          </a:p>
        </p:txBody>
      </p:sp>
      <p:sp>
        <p:nvSpPr>
          <p:cNvPr id="54275" name="Rectangle 2"/>
          <p:cNvSpPr>
            <a:spLocks noGrp="1" noRot="1" noChangeAspect="1" noChangeArrowheads="1" noTextEdit="1"/>
          </p:cNvSpPr>
          <p:nvPr>
            <p:ph type="sldImg"/>
          </p:nvPr>
        </p:nvSpPr>
        <p:spPr>
          <a:xfrm>
            <a:off x="1143000" y="685800"/>
            <a:ext cx="4572000" cy="3429000"/>
          </a:xfrm>
          <a:ln/>
        </p:spPr>
      </p:sp>
      <p:sp>
        <p:nvSpPr>
          <p:cNvPr id="54276"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42445365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D5AD2B-ACA7-4AA9-9853-49FFCCC5473C}" type="slidenum">
              <a:rPr lang="fr-FR" altLang="fr-FR"/>
              <a:pPr/>
              <a:t>26</a:t>
            </a:fld>
            <a:endParaRPr lang="fr-FR" altLang="fr-FR"/>
          </a:p>
        </p:txBody>
      </p:sp>
      <p:sp>
        <p:nvSpPr>
          <p:cNvPr id="56323" name="Rectangle 2"/>
          <p:cNvSpPr>
            <a:spLocks noGrp="1" noRot="1" noChangeAspect="1" noChangeArrowheads="1" noTextEdit="1"/>
          </p:cNvSpPr>
          <p:nvPr>
            <p:ph type="sldImg"/>
          </p:nvPr>
        </p:nvSpPr>
        <p:spPr>
          <a:xfrm>
            <a:off x="1143000" y="685800"/>
            <a:ext cx="4572000" cy="3429000"/>
          </a:xfrm>
          <a:ln/>
        </p:spPr>
      </p:sp>
      <p:sp>
        <p:nvSpPr>
          <p:cNvPr id="56324"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9484765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60043D-CE8F-448F-85C5-9DA6092AE999}" type="slidenum">
              <a:rPr lang="fr-FR" altLang="fr-FR"/>
              <a:pPr/>
              <a:t>27</a:t>
            </a:fld>
            <a:endParaRPr lang="fr-FR" altLang="fr-FR"/>
          </a:p>
        </p:txBody>
      </p:sp>
      <p:sp>
        <p:nvSpPr>
          <p:cNvPr id="58371" name="Rectangle 2"/>
          <p:cNvSpPr>
            <a:spLocks noGrp="1" noRot="1" noChangeAspect="1" noChangeArrowheads="1" noTextEdit="1"/>
          </p:cNvSpPr>
          <p:nvPr>
            <p:ph type="sldImg"/>
          </p:nvPr>
        </p:nvSpPr>
        <p:spPr>
          <a:xfrm>
            <a:off x="1143000" y="685800"/>
            <a:ext cx="4572000" cy="3429000"/>
          </a:xfrm>
          <a:ln/>
        </p:spPr>
      </p:sp>
      <p:sp>
        <p:nvSpPr>
          <p:cNvPr id="58372"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3964620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4D603B-A6F7-4D15-8DA9-5791DEE7D3DD}" type="slidenum">
              <a:rPr lang="fr-FR" altLang="fr-FR"/>
              <a:pPr/>
              <a:t>28</a:t>
            </a:fld>
            <a:endParaRPr lang="fr-FR" altLang="fr-FR"/>
          </a:p>
        </p:txBody>
      </p:sp>
      <p:sp>
        <p:nvSpPr>
          <p:cNvPr id="60419" name="Rectangle 2"/>
          <p:cNvSpPr>
            <a:spLocks noGrp="1" noRot="1" noChangeAspect="1" noChangeArrowheads="1" noTextEdit="1"/>
          </p:cNvSpPr>
          <p:nvPr>
            <p:ph type="sldImg"/>
          </p:nvPr>
        </p:nvSpPr>
        <p:spPr>
          <a:xfrm>
            <a:off x="1143000" y="685800"/>
            <a:ext cx="4572000" cy="3429000"/>
          </a:xfrm>
          <a:ln/>
        </p:spPr>
      </p:sp>
      <p:sp>
        <p:nvSpPr>
          <p:cNvPr id="6042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28297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179A9B-5BB6-40DD-9DAC-B032005117EB}" type="slidenum">
              <a:rPr lang="fr-FR" altLang="fr-FR"/>
              <a:pPr/>
              <a:t>3</a:t>
            </a:fld>
            <a:endParaRPr lang="fr-FR" altLang="fr-FR"/>
          </a:p>
        </p:txBody>
      </p:sp>
      <p:sp>
        <p:nvSpPr>
          <p:cNvPr id="9219" name="Rectangle 2"/>
          <p:cNvSpPr>
            <a:spLocks noGrp="1" noRot="1" noChangeAspect="1" noChangeArrowheads="1" noTextEdit="1"/>
          </p:cNvSpPr>
          <p:nvPr>
            <p:ph type="sldImg"/>
          </p:nvPr>
        </p:nvSpPr>
        <p:spPr>
          <a:xfrm>
            <a:off x="1143000" y="685800"/>
            <a:ext cx="4572000" cy="3429000"/>
          </a:xfrm>
          <a:ln/>
        </p:spPr>
      </p:sp>
      <p:sp>
        <p:nvSpPr>
          <p:cNvPr id="922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4100328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DC6D0F-3BAA-45FA-8A89-3672AC2A4E5F}" type="slidenum">
              <a:rPr lang="fr-FR" altLang="fr-FR"/>
              <a:pPr/>
              <a:t>4</a:t>
            </a:fld>
            <a:endParaRPr lang="fr-FR" altLang="fr-FR"/>
          </a:p>
        </p:txBody>
      </p:sp>
      <p:sp>
        <p:nvSpPr>
          <p:cNvPr id="11267" name="Rectangle 2"/>
          <p:cNvSpPr>
            <a:spLocks noGrp="1" noRot="1" noChangeAspect="1" noChangeArrowheads="1" noTextEdit="1"/>
          </p:cNvSpPr>
          <p:nvPr>
            <p:ph type="sldImg"/>
          </p:nvPr>
        </p:nvSpPr>
        <p:spPr>
          <a:xfrm>
            <a:off x="1143000" y="685800"/>
            <a:ext cx="4572000" cy="3429000"/>
          </a:xfrm>
          <a:ln/>
        </p:spPr>
      </p:sp>
      <p:sp>
        <p:nvSpPr>
          <p:cNvPr id="11268"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3372247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A68497-C142-4FCA-B060-ED97442F41C8}" type="slidenum">
              <a:rPr lang="fr-FR" altLang="fr-FR"/>
              <a:pPr/>
              <a:t>5</a:t>
            </a:fld>
            <a:endParaRPr lang="fr-FR" altLang="fr-FR"/>
          </a:p>
        </p:txBody>
      </p:sp>
      <p:sp>
        <p:nvSpPr>
          <p:cNvPr id="13315" name="Rectangle 2"/>
          <p:cNvSpPr>
            <a:spLocks noGrp="1" noRot="1" noChangeAspect="1" noChangeArrowheads="1" noTextEdit="1"/>
          </p:cNvSpPr>
          <p:nvPr>
            <p:ph type="sldImg"/>
          </p:nvPr>
        </p:nvSpPr>
        <p:spPr>
          <a:xfrm>
            <a:off x="1143000" y="685800"/>
            <a:ext cx="4572000" cy="3429000"/>
          </a:xfrm>
          <a:ln/>
        </p:spPr>
      </p:sp>
      <p:sp>
        <p:nvSpPr>
          <p:cNvPr id="13316"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253163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E856BE-DFBA-49A9-B980-6B78557444A5}" type="slidenum">
              <a:rPr lang="fr-FR" altLang="fr-FR"/>
              <a:pPr/>
              <a:t>6</a:t>
            </a:fld>
            <a:endParaRPr lang="fr-FR" altLang="fr-FR"/>
          </a:p>
        </p:txBody>
      </p:sp>
      <p:sp>
        <p:nvSpPr>
          <p:cNvPr id="15363" name="Rectangle 2"/>
          <p:cNvSpPr>
            <a:spLocks noGrp="1" noRot="1" noChangeAspect="1" noChangeArrowheads="1" noTextEdit="1"/>
          </p:cNvSpPr>
          <p:nvPr>
            <p:ph type="sldImg"/>
          </p:nvPr>
        </p:nvSpPr>
        <p:spPr>
          <a:xfrm>
            <a:off x="1143000" y="685800"/>
            <a:ext cx="4572000" cy="3429000"/>
          </a:xfrm>
          <a:ln/>
        </p:spPr>
      </p:sp>
      <p:sp>
        <p:nvSpPr>
          <p:cNvPr id="15364"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781931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550D22-D593-418E-B9DA-94C2CC38C640}" type="slidenum">
              <a:rPr lang="fr-FR" altLang="fr-FR"/>
              <a:pPr/>
              <a:t>7</a:t>
            </a:fld>
            <a:endParaRPr lang="fr-FR" altLang="fr-FR"/>
          </a:p>
        </p:txBody>
      </p:sp>
      <p:sp>
        <p:nvSpPr>
          <p:cNvPr id="17411" name="Rectangle 2"/>
          <p:cNvSpPr>
            <a:spLocks noGrp="1" noRot="1" noChangeAspect="1" noChangeArrowheads="1" noTextEdit="1"/>
          </p:cNvSpPr>
          <p:nvPr>
            <p:ph type="sldImg"/>
          </p:nvPr>
        </p:nvSpPr>
        <p:spPr>
          <a:xfrm>
            <a:off x="1143000" y="685800"/>
            <a:ext cx="4572000" cy="3429000"/>
          </a:xfrm>
          <a:ln/>
        </p:spPr>
      </p:sp>
      <p:sp>
        <p:nvSpPr>
          <p:cNvPr id="17412"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170060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B24259-1E1D-4B49-9C5B-DB81050441ED}" type="slidenum">
              <a:rPr lang="fr-FR" altLang="fr-FR"/>
              <a:pPr/>
              <a:t>8</a:t>
            </a:fld>
            <a:endParaRPr lang="fr-FR" altLang="fr-FR"/>
          </a:p>
        </p:txBody>
      </p:sp>
      <p:sp>
        <p:nvSpPr>
          <p:cNvPr id="19459" name="Rectangle 2"/>
          <p:cNvSpPr>
            <a:spLocks noGrp="1" noRot="1" noChangeAspect="1" noChangeArrowheads="1" noTextEdit="1"/>
          </p:cNvSpPr>
          <p:nvPr>
            <p:ph type="sldImg"/>
          </p:nvPr>
        </p:nvSpPr>
        <p:spPr>
          <a:xfrm>
            <a:off x="1143000" y="685800"/>
            <a:ext cx="4572000" cy="3429000"/>
          </a:xfrm>
          <a:ln/>
        </p:spPr>
      </p:sp>
      <p:sp>
        <p:nvSpPr>
          <p:cNvPr id="1946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119350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04A7A4-1DBE-4E54-94E0-AAACC3E16224}" type="slidenum">
              <a:rPr lang="fr-FR" altLang="fr-FR"/>
              <a:pPr/>
              <a:t>9</a:t>
            </a:fld>
            <a:endParaRPr lang="fr-FR" altLang="fr-FR"/>
          </a:p>
        </p:txBody>
      </p:sp>
      <p:sp>
        <p:nvSpPr>
          <p:cNvPr id="21507" name="Rectangle 2"/>
          <p:cNvSpPr>
            <a:spLocks noGrp="1" noRot="1" noChangeAspect="1" noChangeArrowheads="1" noTextEdit="1"/>
          </p:cNvSpPr>
          <p:nvPr>
            <p:ph type="sldImg"/>
          </p:nvPr>
        </p:nvSpPr>
        <p:spPr>
          <a:xfrm>
            <a:off x="1143000" y="685800"/>
            <a:ext cx="4572000" cy="3429000"/>
          </a:xfrm>
          <a:ln/>
        </p:spPr>
      </p:sp>
      <p:sp>
        <p:nvSpPr>
          <p:cNvPr id="21508"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744490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1"/>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 name="Line 8"/>
          <p:cNvSpPr>
            <a:spLocks noChangeShapeType="1"/>
          </p:cNvSpPr>
          <p:nvPr/>
        </p:nvSpPr>
        <p:spPr bwMode="auto">
          <a:xfrm>
            <a:off x="1981203"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7890" name="Rectangle 2"/>
          <p:cNvSpPr>
            <a:spLocks noGrp="1" noChangeArrowheads="1"/>
          </p:cNvSpPr>
          <p:nvPr>
            <p:ph type="ctrTitle"/>
          </p:nvPr>
        </p:nvSpPr>
        <p:spPr>
          <a:xfrm>
            <a:off x="914403" y="1524001"/>
            <a:ext cx="7623175" cy="1752600"/>
          </a:xfrm>
        </p:spPr>
        <p:txBody>
          <a:bodyPr/>
          <a:lstStyle>
            <a:lvl1pPr>
              <a:defRPr sz="5000"/>
            </a:lvl1pPr>
          </a:lstStyle>
          <a:p>
            <a:pPr lvl="0"/>
            <a:r>
              <a:rPr lang="fr-FR" altLang="en-US" noProof="0" smtClean="0"/>
              <a:t>Cliquez pour modifier le style du titre</a:t>
            </a:r>
          </a:p>
        </p:txBody>
      </p:sp>
      <p:sp>
        <p:nvSpPr>
          <p:cNvPr id="37891"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fr-FR" altLang="en-US" noProof="0" smtClean="0"/>
              <a:t>Cliquez pour modifier le style des sous-titres du masque</a:t>
            </a:r>
          </a:p>
        </p:txBody>
      </p:sp>
      <p:sp>
        <p:nvSpPr>
          <p:cNvPr id="6" name="Rectangle 4"/>
          <p:cNvSpPr>
            <a:spLocks noGrp="1" noChangeArrowheads="1"/>
          </p:cNvSpPr>
          <p:nvPr>
            <p:ph type="dt" sz="half" idx="10"/>
          </p:nvPr>
        </p:nvSpPr>
        <p:spPr/>
        <p:txBody>
          <a:bodyPr/>
          <a:lstStyle>
            <a:lvl1pPr>
              <a:defRPr smtClean="0"/>
            </a:lvl1pPr>
          </a:lstStyle>
          <a:p>
            <a:pPr>
              <a:defRPr/>
            </a:pPr>
            <a:endParaRPr lang="fr-FR" altLang="en-US"/>
          </a:p>
        </p:txBody>
      </p:sp>
      <p:sp>
        <p:nvSpPr>
          <p:cNvPr id="7" name="Rectangle 5"/>
          <p:cNvSpPr>
            <a:spLocks noGrp="1" noChangeArrowheads="1"/>
          </p:cNvSpPr>
          <p:nvPr>
            <p:ph type="ftr" sz="quarter" idx="11"/>
          </p:nvPr>
        </p:nvSpPr>
        <p:spPr>
          <a:xfrm>
            <a:off x="3124200" y="6243640"/>
            <a:ext cx="2895600" cy="457201"/>
          </a:xfrm>
        </p:spPr>
        <p:txBody>
          <a:bodyPr/>
          <a:lstStyle>
            <a:lvl1pPr>
              <a:defRPr smtClean="0"/>
            </a:lvl1pPr>
          </a:lstStyle>
          <a:p>
            <a:pPr>
              <a:defRPr/>
            </a:pPr>
            <a:endParaRPr lang="fr-FR" altLang="en-US"/>
          </a:p>
        </p:txBody>
      </p:sp>
      <p:sp>
        <p:nvSpPr>
          <p:cNvPr id="8" name="Rectangle 6"/>
          <p:cNvSpPr>
            <a:spLocks noGrp="1" noChangeArrowheads="1"/>
          </p:cNvSpPr>
          <p:nvPr>
            <p:ph type="sldNum" sz="quarter" idx="12"/>
          </p:nvPr>
        </p:nvSpPr>
        <p:spPr/>
        <p:txBody>
          <a:bodyPr/>
          <a:lstStyle>
            <a:lvl1pPr>
              <a:defRPr smtClean="0"/>
            </a:lvl1pPr>
          </a:lstStyle>
          <a:p>
            <a:pPr>
              <a:defRPr/>
            </a:pPr>
            <a:fld id="{0E3B1998-4B86-4184-BB1B-C9B6808380E2}" type="slidenum">
              <a:rPr lang="fr-FR" altLang="en-US"/>
              <a:pPr>
                <a:defRPr/>
              </a:pPr>
              <a:t>‹#›</a:t>
            </a:fld>
            <a:endParaRPr lang="fr-FR" altLang="en-US"/>
          </a:p>
        </p:txBody>
      </p:sp>
    </p:spTree>
    <p:extLst>
      <p:ext uri="{BB962C8B-B14F-4D97-AF65-F5344CB8AC3E}">
        <p14:creationId xmlns:p14="http://schemas.microsoft.com/office/powerpoint/2010/main" val="308228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3DD8C4-710E-4587-A505-7975C634F7DD}" type="slidenum">
              <a:rPr lang="fr-FR" altLang="en-US"/>
              <a:pPr>
                <a:defRPr/>
              </a:pPr>
              <a:t>‹#›</a:t>
            </a:fld>
            <a:endParaRPr lang="fr-FR" altLang="en-US"/>
          </a:p>
        </p:txBody>
      </p:sp>
    </p:spTree>
    <p:extLst>
      <p:ext uri="{BB962C8B-B14F-4D97-AF65-F5344CB8AC3E}">
        <p14:creationId xmlns:p14="http://schemas.microsoft.com/office/powerpoint/2010/main" val="3465553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4"/>
            <a:ext cx="2057400" cy="585311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7814"/>
            <a:ext cx="6019800" cy="585311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F3F56E65-5C34-43CC-B724-5FC2BFCF664A}" type="slidenum">
              <a:rPr lang="fr-FR" altLang="en-US"/>
              <a:pPr>
                <a:defRPr/>
              </a:pPr>
              <a:t>‹#›</a:t>
            </a:fld>
            <a:endParaRPr lang="fr-FR" altLang="en-US"/>
          </a:p>
        </p:txBody>
      </p:sp>
    </p:spTree>
    <p:extLst>
      <p:ext uri="{BB962C8B-B14F-4D97-AF65-F5344CB8AC3E}">
        <p14:creationId xmlns:p14="http://schemas.microsoft.com/office/powerpoint/2010/main" val="3079176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753460-49AA-4420-A75A-AB63C6FDBEFA}" type="slidenum">
              <a:rPr lang="fr-FR" altLang="en-US"/>
              <a:pPr>
                <a:defRPr/>
              </a:pPr>
              <a:t>‹#›</a:t>
            </a:fld>
            <a:endParaRPr lang="fr-FR" altLang="en-US"/>
          </a:p>
        </p:txBody>
      </p:sp>
    </p:spTree>
    <p:extLst>
      <p:ext uri="{BB962C8B-B14F-4D97-AF65-F5344CB8AC3E}">
        <p14:creationId xmlns:p14="http://schemas.microsoft.com/office/powerpoint/2010/main" val="356134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40"/>
            <a:ext cx="78867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445238-290B-4522-912A-26520E3F37D0}" type="slidenum">
              <a:rPr lang="fr-FR" altLang="en-US"/>
              <a:pPr>
                <a:defRPr/>
              </a:pPr>
              <a:t>‹#›</a:t>
            </a:fld>
            <a:endParaRPr lang="fr-FR" altLang="en-US"/>
          </a:p>
        </p:txBody>
      </p:sp>
    </p:spTree>
    <p:extLst>
      <p:ext uri="{BB962C8B-B14F-4D97-AF65-F5344CB8AC3E}">
        <p14:creationId xmlns:p14="http://schemas.microsoft.com/office/powerpoint/2010/main" val="146250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3"/>
            <a:ext cx="4038600" cy="4530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3"/>
            <a:ext cx="4038600" cy="4530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7" name="Rectangle 6"/>
          <p:cNvSpPr>
            <a:spLocks noGrp="1" noChangeArrowheads="1"/>
          </p:cNvSpPr>
          <p:nvPr>
            <p:ph type="sldNum" sz="quarter" idx="12"/>
          </p:nvPr>
        </p:nvSpPr>
        <p:spPr>
          <a:ln/>
        </p:spPr>
        <p:txBody>
          <a:bodyPr/>
          <a:lstStyle>
            <a:lvl1pPr>
              <a:defRPr/>
            </a:lvl1pPr>
          </a:lstStyle>
          <a:p>
            <a:pPr>
              <a:defRPr/>
            </a:pPr>
            <a:fld id="{D3FD261A-D542-4910-84D3-74D2B9B04126}" type="slidenum">
              <a:rPr lang="fr-FR" altLang="en-US"/>
              <a:pPr>
                <a:defRPr/>
              </a:pPr>
              <a:t>‹#›</a:t>
            </a:fld>
            <a:endParaRPr lang="fr-FR" altLang="en-US"/>
          </a:p>
        </p:txBody>
      </p:sp>
    </p:spTree>
    <p:extLst>
      <p:ext uri="{BB962C8B-B14F-4D97-AF65-F5344CB8AC3E}">
        <p14:creationId xmlns:p14="http://schemas.microsoft.com/office/powerpoint/2010/main" val="139558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8"/>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41" y="1681164"/>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41" y="2505076"/>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4"/>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6"/>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9" name="Rectangle 6"/>
          <p:cNvSpPr>
            <a:spLocks noGrp="1" noChangeArrowheads="1"/>
          </p:cNvSpPr>
          <p:nvPr>
            <p:ph type="sldNum" sz="quarter" idx="12"/>
          </p:nvPr>
        </p:nvSpPr>
        <p:spPr>
          <a:ln/>
        </p:spPr>
        <p:txBody>
          <a:bodyPr/>
          <a:lstStyle>
            <a:lvl1pPr>
              <a:defRPr/>
            </a:lvl1pPr>
          </a:lstStyle>
          <a:p>
            <a:pPr>
              <a:defRPr/>
            </a:pPr>
            <a:fld id="{06DE8E07-3EF5-4DE9-B473-41B87028091F}" type="slidenum">
              <a:rPr lang="fr-FR" altLang="en-US"/>
              <a:pPr>
                <a:defRPr/>
              </a:pPr>
              <a:t>‹#›</a:t>
            </a:fld>
            <a:endParaRPr lang="fr-FR" altLang="en-US"/>
          </a:p>
        </p:txBody>
      </p:sp>
    </p:spTree>
    <p:extLst>
      <p:ext uri="{BB962C8B-B14F-4D97-AF65-F5344CB8AC3E}">
        <p14:creationId xmlns:p14="http://schemas.microsoft.com/office/powerpoint/2010/main" val="317430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5" name="Rectangle 6"/>
          <p:cNvSpPr>
            <a:spLocks noGrp="1" noChangeArrowheads="1"/>
          </p:cNvSpPr>
          <p:nvPr>
            <p:ph type="sldNum" sz="quarter" idx="12"/>
          </p:nvPr>
        </p:nvSpPr>
        <p:spPr>
          <a:ln/>
        </p:spPr>
        <p:txBody>
          <a:bodyPr/>
          <a:lstStyle>
            <a:lvl1pPr>
              <a:defRPr/>
            </a:lvl1pPr>
          </a:lstStyle>
          <a:p>
            <a:pPr>
              <a:defRPr/>
            </a:pPr>
            <a:fld id="{22B51FDE-B92C-4B90-9964-299C48C0FB0E}" type="slidenum">
              <a:rPr lang="fr-FR" altLang="en-US"/>
              <a:pPr>
                <a:defRPr/>
              </a:pPr>
              <a:t>‹#›</a:t>
            </a:fld>
            <a:endParaRPr lang="fr-FR" altLang="en-US"/>
          </a:p>
        </p:txBody>
      </p:sp>
    </p:spTree>
    <p:extLst>
      <p:ext uri="{BB962C8B-B14F-4D97-AF65-F5344CB8AC3E}">
        <p14:creationId xmlns:p14="http://schemas.microsoft.com/office/powerpoint/2010/main" val="262820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4" name="Rectangle 6"/>
          <p:cNvSpPr>
            <a:spLocks noGrp="1" noChangeArrowheads="1"/>
          </p:cNvSpPr>
          <p:nvPr>
            <p:ph type="sldNum" sz="quarter" idx="12"/>
          </p:nvPr>
        </p:nvSpPr>
        <p:spPr>
          <a:ln/>
        </p:spPr>
        <p:txBody>
          <a:bodyPr/>
          <a:lstStyle>
            <a:lvl1pPr>
              <a:defRPr/>
            </a:lvl1pPr>
          </a:lstStyle>
          <a:p>
            <a:pPr>
              <a:defRPr/>
            </a:pPr>
            <a:fld id="{59283802-D8BD-4DB9-BABD-F441426C68DD}" type="slidenum">
              <a:rPr lang="fr-FR" altLang="en-US"/>
              <a:pPr>
                <a:defRPr/>
              </a:pPr>
              <a:t>‹#›</a:t>
            </a:fld>
            <a:endParaRPr lang="fr-FR" altLang="en-US"/>
          </a:p>
        </p:txBody>
      </p:sp>
    </p:spTree>
    <p:extLst>
      <p:ext uri="{BB962C8B-B14F-4D97-AF65-F5344CB8AC3E}">
        <p14:creationId xmlns:p14="http://schemas.microsoft.com/office/powerpoint/2010/main" val="118288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41" y="457200"/>
            <a:ext cx="2949575"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7"/>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41"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6064AA-E54D-4CDD-A0D6-EC4278D236ED}" type="slidenum">
              <a:rPr lang="fr-FR" altLang="en-US"/>
              <a:pPr>
                <a:defRPr/>
              </a:pPr>
              <a:t>‹#›</a:t>
            </a:fld>
            <a:endParaRPr lang="fr-FR" altLang="en-US"/>
          </a:p>
        </p:txBody>
      </p:sp>
    </p:spTree>
    <p:extLst>
      <p:ext uri="{BB962C8B-B14F-4D97-AF65-F5344CB8AC3E}">
        <p14:creationId xmlns:p14="http://schemas.microsoft.com/office/powerpoint/2010/main" val="166037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41" y="457200"/>
            <a:ext cx="2949575"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7"/>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630241"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7" name="Rectangle 6"/>
          <p:cNvSpPr>
            <a:spLocks noGrp="1" noChangeArrowheads="1"/>
          </p:cNvSpPr>
          <p:nvPr>
            <p:ph type="sldNum" sz="quarter" idx="12"/>
          </p:nvPr>
        </p:nvSpPr>
        <p:spPr>
          <a:ln/>
        </p:spPr>
        <p:txBody>
          <a:bodyPr/>
          <a:lstStyle>
            <a:lvl1pPr>
              <a:defRPr/>
            </a:lvl1pPr>
          </a:lstStyle>
          <a:p>
            <a:pPr>
              <a:defRPr/>
            </a:pPr>
            <a:fld id="{226FD8F3-91AB-4BC8-A66A-BF4E856DDF64}" type="slidenum">
              <a:rPr lang="fr-FR" altLang="en-US"/>
              <a:pPr>
                <a:defRPr/>
              </a:pPr>
              <a:t>‹#›</a:t>
            </a:fld>
            <a:endParaRPr lang="fr-FR" altLang="en-US"/>
          </a:p>
        </p:txBody>
      </p:sp>
    </p:spTree>
    <p:extLst>
      <p:ext uri="{BB962C8B-B14F-4D97-AF65-F5344CB8AC3E}">
        <p14:creationId xmlns:p14="http://schemas.microsoft.com/office/powerpoint/2010/main" val="89553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6"/>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Cliquez pour modifier le style du titre</a:t>
            </a:r>
          </a:p>
        </p:txBody>
      </p:sp>
      <p:sp>
        <p:nvSpPr>
          <p:cNvPr id="1027" name="Rectangle 3"/>
          <p:cNvSpPr>
            <a:spLocks noGrp="1" noChangeArrowheads="1"/>
          </p:cNvSpPr>
          <p:nvPr>
            <p:ph type="body" idx="1"/>
          </p:nvPr>
        </p:nvSpPr>
        <p:spPr bwMode="auto">
          <a:xfrm>
            <a:off x="457200" y="1600203"/>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36868" name="Rectangle 4"/>
          <p:cNvSpPr>
            <a:spLocks noGrp="1" noChangeArrowheads="1"/>
          </p:cNvSpPr>
          <p:nvPr>
            <p:ph type="dt" sz="half" idx="2"/>
          </p:nvPr>
        </p:nvSpPr>
        <p:spPr bwMode="auto">
          <a:xfrm>
            <a:off x="457200" y="6243640"/>
            <a:ext cx="213360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mj-lt"/>
              </a:defRPr>
            </a:lvl1pPr>
          </a:lstStyle>
          <a:p>
            <a:pPr>
              <a:defRPr/>
            </a:pPr>
            <a:endParaRPr lang="fr-FR" altLang="en-US"/>
          </a:p>
        </p:txBody>
      </p:sp>
      <p:sp>
        <p:nvSpPr>
          <p:cNvPr id="36869" name="Rectangle 5"/>
          <p:cNvSpPr>
            <a:spLocks noGrp="1" noChangeArrowheads="1"/>
          </p:cNvSpPr>
          <p:nvPr>
            <p:ph type="ftr" sz="quarter" idx="3"/>
          </p:nvPr>
        </p:nvSpPr>
        <p:spPr bwMode="auto">
          <a:xfrm>
            <a:off x="3124200" y="6248401"/>
            <a:ext cx="289560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atin typeface="+mj-lt"/>
              </a:defRPr>
            </a:lvl1pPr>
          </a:lstStyle>
          <a:p>
            <a:pPr>
              <a:defRPr/>
            </a:pPr>
            <a:endParaRPr lang="fr-FR" altLang="en-US"/>
          </a:p>
        </p:txBody>
      </p:sp>
      <p:sp>
        <p:nvSpPr>
          <p:cNvPr id="36870" name="Rectangle 6"/>
          <p:cNvSpPr>
            <a:spLocks noGrp="1" noChangeArrowheads="1"/>
          </p:cNvSpPr>
          <p:nvPr>
            <p:ph type="sldNum" sz="quarter" idx="4"/>
          </p:nvPr>
        </p:nvSpPr>
        <p:spPr bwMode="auto">
          <a:xfrm>
            <a:off x="6553200" y="6243640"/>
            <a:ext cx="213360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68F787D5-D41B-41E3-9856-0D85F5E48A75}" type="slidenum">
              <a:rPr lang="fr-FR" altLang="en-US"/>
              <a:pPr>
                <a:defRPr/>
              </a:pPr>
              <a:t>‹#›</a:t>
            </a:fld>
            <a:endParaRPr lang="fr-FR" altLang="en-US"/>
          </a:p>
        </p:txBody>
      </p:sp>
      <p:sp>
        <p:nvSpPr>
          <p:cNvPr id="1031" name="Freeform 7"/>
          <p:cNvSpPr>
            <a:spLocks noChangeArrowheads="1"/>
          </p:cNvSpPr>
          <p:nvPr/>
        </p:nvSpPr>
        <p:spPr bwMode="auto">
          <a:xfrm>
            <a:off x="381000" y="228601"/>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anose="02020404030301010803" pitchFamily="18" charset="0"/>
        </a:defRPr>
      </a:lvl2pPr>
      <a:lvl3pPr algn="l" rtl="0" eaLnBrk="0" fontAlgn="base" hangingPunct="0">
        <a:spcBef>
          <a:spcPct val="0"/>
        </a:spcBef>
        <a:spcAft>
          <a:spcPct val="0"/>
        </a:spcAft>
        <a:defRPr sz="4200">
          <a:solidFill>
            <a:schemeClr val="tx2"/>
          </a:solidFill>
          <a:latin typeface="Garamond" panose="02020404030301010803" pitchFamily="18" charset="0"/>
        </a:defRPr>
      </a:lvl3pPr>
      <a:lvl4pPr algn="l" rtl="0" eaLnBrk="0" fontAlgn="base" hangingPunct="0">
        <a:spcBef>
          <a:spcPct val="0"/>
        </a:spcBef>
        <a:spcAft>
          <a:spcPct val="0"/>
        </a:spcAft>
        <a:defRPr sz="4200">
          <a:solidFill>
            <a:schemeClr val="tx2"/>
          </a:solidFill>
          <a:latin typeface="Garamond" panose="02020404030301010803" pitchFamily="18" charset="0"/>
        </a:defRPr>
      </a:lvl4pPr>
      <a:lvl5pPr algn="l" rtl="0" eaLnBrk="0" fontAlgn="base" hangingPunct="0">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fr-FR" altLang="fr-FR" sz="4600" dirty="0"/>
              <a:t>Théorie des situations</a:t>
            </a:r>
          </a:p>
        </p:txBody>
      </p:sp>
      <p:sp>
        <p:nvSpPr>
          <p:cNvPr id="4099" name="Rectangle 3"/>
          <p:cNvSpPr>
            <a:spLocks noGrp="1" noChangeArrowheads="1"/>
          </p:cNvSpPr>
          <p:nvPr>
            <p:ph type="subTitle" idx="1"/>
          </p:nvPr>
        </p:nvSpPr>
        <p:spPr>
          <a:xfrm>
            <a:off x="1201040" y="4149080"/>
            <a:ext cx="7346950" cy="1752600"/>
          </a:xfrm>
        </p:spPr>
        <p:txBody>
          <a:bodyPr/>
          <a:lstStyle/>
          <a:p>
            <a:pPr eaLnBrk="1" hangingPunct="1">
              <a:lnSpc>
                <a:spcPct val="90000"/>
              </a:lnSpc>
            </a:pPr>
            <a:r>
              <a:rPr lang="fr-FR" altLang="fr-FR" sz="2000" dirty="0" err="1"/>
              <a:t>Bettaibi</a:t>
            </a:r>
            <a:r>
              <a:rPr lang="fr-FR" altLang="fr-FR" sz="2000" dirty="0"/>
              <a:t> Habib</a:t>
            </a:r>
          </a:p>
          <a:p>
            <a:pPr eaLnBrk="1" hangingPunct="1">
              <a:lnSpc>
                <a:spcPct val="90000"/>
              </a:lnSpc>
            </a:pPr>
            <a:endParaRPr lang="fr-FR" altLang="fr-FR" sz="700" dirty="0" smtClean="0"/>
          </a:p>
          <a:p>
            <a:pPr eaLnBrk="1" hangingPunct="1">
              <a:lnSpc>
                <a:spcPct val="90000"/>
              </a:lnSpc>
            </a:pPr>
            <a:r>
              <a:rPr lang="fr-FR" altLang="fr-FR" sz="2000" dirty="0" smtClean="0"/>
              <a:t>Inspecteur </a:t>
            </a:r>
            <a:r>
              <a:rPr lang="fr-FR" altLang="fr-FR" sz="2000" dirty="0"/>
              <a:t>de l’enseignement préparatoire et secondaire</a:t>
            </a:r>
          </a:p>
          <a:p>
            <a:pPr eaLnBrk="1" hangingPunct="1">
              <a:lnSpc>
                <a:spcPct val="90000"/>
              </a:lnSpc>
            </a:pPr>
            <a:r>
              <a:rPr lang="fr-FR" altLang="fr-FR" sz="2000" dirty="0" err="1"/>
              <a:t>Crefoc</a:t>
            </a:r>
            <a:r>
              <a:rPr lang="fr-FR" altLang="fr-FR" sz="2000" dirty="0"/>
              <a:t> </a:t>
            </a:r>
            <a:r>
              <a:rPr lang="fr-FR" altLang="fr-FR" sz="2000" dirty="0" err="1"/>
              <a:t>béja</a:t>
            </a:r>
            <a:r>
              <a:rPr lang="fr-FR" altLang="fr-FR" sz="2000" dirty="0"/>
              <a:t> 2018/2019</a:t>
            </a:r>
          </a:p>
          <a:p>
            <a:pPr eaLnBrk="1" hangingPunct="1">
              <a:lnSpc>
                <a:spcPct val="90000"/>
              </a:lnSpc>
            </a:pPr>
            <a:endParaRPr lang="fr-FR" altLang="fr-FR" sz="2000" i="1" dirty="0"/>
          </a:p>
        </p:txBody>
      </p:sp>
    </p:spTree>
  </p:cSld>
  <p:clrMapOvr>
    <a:masterClrMapping/>
  </p:clrMapOvr>
  <mc:AlternateContent xmlns:mc="http://schemas.openxmlformats.org/markup-compatibility/2006">
    <mc:Choice xmlns:p14="http://schemas.microsoft.com/office/powerpoint/2010/main" Requires="p14">
      <p:transition spd="slow" p14:dur="2000" advTm="1331"/>
    </mc:Choice>
    <mc:Fallback>
      <p:transition spd="slow" advTm="133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fr-FR" altLang="fr-FR" sz="4600"/>
              <a:t>Situations didactiques</a:t>
            </a:r>
          </a:p>
        </p:txBody>
      </p:sp>
      <p:sp>
        <p:nvSpPr>
          <p:cNvPr id="22531" name="Rectangle 3"/>
          <p:cNvSpPr>
            <a:spLocks noGrp="1" noChangeArrowheads="1"/>
          </p:cNvSpPr>
          <p:nvPr>
            <p:ph type="body" idx="1"/>
          </p:nvPr>
        </p:nvSpPr>
        <p:spPr/>
        <p:txBody>
          <a:bodyPr/>
          <a:lstStyle/>
          <a:p>
            <a:pPr eaLnBrk="1" hangingPunct="1">
              <a:lnSpc>
                <a:spcPct val="90000"/>
              </a:lnSpc>
            </a:pPr>
            <a:r>
              <a:rPr lang="fr-FR" altLang="fr-FR" sz="2600"/>
              <a:t>Développement de points de vues constructivistes</a:t>
            </a:r>
          </a:p>
          <a:p>
            <a:pPr lvl="2" eaLnBrk="1" hangingPunct="1">
              <a:lnSpc>
                <a:spcPct val="90000"/>
              </a:lnSpc>
              <a:buFont typeface="Wingdings" panose="05000000000000000000" pitchFamily="2" charset="2"/>
              <a:buNone/>
            </a:pPr>
            <a:endParaRPr lang="fr-FR" altLang="fr-FR" sz="2000"/>
          </a:p>
          <a:p>
            <a:pPr lvl="2" eaLnBrk="1" hangingPunct="1">
              <a:lnSpc>
                <a:spcPct val="90000"/>
              </a:lnSpc>
              <a:buFont typeface="Wingdings" panose="05000000000000000000" pitchFamily="2" charset="2"/>
              <a:buNone/>
            </a:pPr>
            <a:r>
              <a:rPr lang="fr-FR" altLang="fr-FR" sz="2000"/>
              <a:t>Méthodes actives privilégiant l’activité des élèves</a:t>
            </a:r>
          </a:p>
          <a:p>
            <a:pPr eaLnBrk="1" hangingPunct="1">
              <a:lnSpc>
                <a:spcPct val="90000"/>
              </a:lnSpc>
              <a:buFont typeface="Wingdings" panose="05000000000000000000" pitchFamily="2" charset="2"/>
              <a:buNone/>
            </a:pPr>
            <a:r>
              <a:rPr lang="fr-FR" altLang="fr-FR" sz="2600"/>
              <a:t>	</a:t>
            </a:r>
          </a:p>
          <a:p>
            <a:pPr eaLnBrk="1" hangingPunct="1">
              <a:lnSpc>
                <a:spcPct val="90000"/>
              </a:lnSpc>
            </a:pPr>
            <a:r>
              <a:rPr lang="fr-FR" altLang="fr-FR" sz="2600"/>
              <a:t>Deux grands types d’innovations</a:t>
            </a:r>
          </a:p>
          <a:p>
            <a:pPr eaLnBrk="1" hangingPunct="1">
              <a:lnSpc>
                <a:spcPct val="90000"/>
              </a:lnSpc>
              <a:buFont typeface="Wingdings" panose="05000000000000000000" pitchFamily="2" charset="2"/>
              <a:buNone/>
            </a:pPr>
            <a:endParaRPr lang="fr-FR" altLang="fr-FR" sz="1900"/>
          </a:p>
          <a:p>
            <a:pPr eaLnBrk="1" hangingPunct="1">
              <a:lnSpc>
                <a:spcPct val="90000"/>
              </a:lnSpc>
              <a:buFont typeface="Wingdings" panose="05000000000000000000" pitchFamily="2" charset="2"/>
              <a:buNone/>
            </a:pPr>
            <a:r>
              <a:rPr lang="fr-FR" altLang="fr-FR" sz="1900"/>
              <a:t>	Situations problèmes</a:t>
            </a:r>
          </a:p>
          <a:p>
            <a:pPr eaLnBrk="1" hangingPunct="1">
              <a:lnSpc>
                <a:spcPct val="90000"/>
              </a:lnSpc>
              <a:buFont typeface="Wingdings" panose="05000000000000000000" pitchFamily="2" charset="2"/>
              <a:buNone/>
            </a:pPr>
            <a:r>
              <a:rPr lang="fr-FR" altLang="fr-FR" sz="1900"/>
              <a:t>	Problèmes ouverts </a:t>
            </a:r>
          </a:p>
        </p:txBody>
      </p:sp>
      <p:sp>
        <p:nvSpPr>
          <p:cNvPr id="22532" name="AutoShape 4"/>
          <p:cNvSpPr>
            <a:spLocks noChangeArrowheads="1"/>
          </p:cNvSpPr>
          <p:nvPr/>
        </p:nvSpPr>
        <p:spPr bwMode="auto">
          <a:xfrm>
            <a:off x="323850" y="2349500"/>
            <a:ext cx="719138" cy="431800"/>
          </a:xfrm>
          <a:prstGeom prst="rightArrow">
            <a:avLst>
              <a:gd name="adj1" fmla="val 50000"/>
              <a:gd name="adj2" fmla="val 41636"/>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22533" name="AutoShape 5"/>
          <p:cNvSpPr>
            <a:spLocks/>
          </p:cNvSpPr>
          <p:nvPr/>
        </p:nvSpPr>
        <p:spPr bwMode="auto">
          <a:xfrm>
            <a:off x="3851279" y="3860800"/>
            <a:ext cx="360363" cy="865188"/>
          </a:xfrm>
          <a:prstGeom prst="rightBrace">
            <a:avLst>
              <a:gd name="adj1" fmla="val 20007"/>
              <a:gd name="adj2" fmla="val 50000"/>
            </a:avLst>
          </a:prstGeom>
          <a:noFill/>
          <a:ln w="952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22534" name="Text Box 6"/>
          <p:cNvSpPr txBox="1">
            <a:spLocks noChangeArrowheads="1"/>
          </p:cNvSpPr>
          <p:nvPr/>
        </p:nvSpPr>
        <p:spPr bwMode="auto">
          <a:xfrm>
            <a:off x="4140204" y="3860800"/>
            <a:ext cx="3800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b="1" i="1">
                <a:solidFill>
                  <a:schemeClr val="tx2"/>
                </a:solidFill>
                <a:latin typeface="Verdana" panose="020B0604030504040204" pitchFamily="34" charset="0"/>
              </a:rPr>
              <a:t>Analyse des processus d’apprentissage</a:t>
            </a:r>
          </a:p>
        </p:txBody>
      </p:sp>
      <p:sp>
        <p:nvSpPr>
          <p:cNvPr id="22535" name="AutoShape 7">
            <a:hlinkClick r:id="rId3" action="ppaction://hlinksldjump" highlightClick="1"/>
          </p:cNvPr>
          <p:cNvSpPr>
            <a:spLocks noChangeArrowheads="1"/>
          </p:cNvSpPr>
          <p:nvPr/>
        </p:nvSpPr>
        <p:spPr bwMode="auto">
          <a:xfrm>
            <a:off x="3132142" y="4221167"/>
            <a:ext cx="288925" cy="288925"/>
          </a:xfrm>
          <a:prstGeom prst="actionButtonInformation">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2181"/>
    </mc:Choice>
    <mc:Fallback>
      <p:transition spd="slow" advTm="218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fr-FR" altLang="fr-FR" smtClean="0"/>
              <a:t>Une situation problème: le tangram</a:t>
            </a:r>
          </a:p>
        </p:txBody>
      </p:sp>
      <p:sp>
        <p:nvSpPr>
          <p:cNvPr id="24579" name="Rectangle 3"/>
          <p:cNvSpPr>
            <a:spLocks noGrp="1" noChangeArrowheads="1"/>
          </p:cNvSpPr>
          <p:nvPr>
            <p:ph type="body" idx="1"/>
          </p:nvPr>
        </p:nvSpPr>
        <p:spPr>
          <a:xfrm>
            <a:off x="5435600" y="1773242"/>
            <a:ext cx="3563938" cy="4530725"/>
          </a:xfrm>
        </p:spPr>
        <p:txBody>
          <a:bodyPr/>
          <a:lstStyle/>
          <a:p>
            <a:pPr eaLnBrk="1" hangingPunct="1">
              <a:lnSpc>
                <a:spcPct val="80000"/>
              </a:lnSpc>
            </a:pPr>
            <a:r>
              <a:rPr lang="fr-FR" altLang="fr-FR" sz="1700"/>
              <a:t>Découper aussi soigneusement que possible le puzzle en quatre morceaux. Chaque élève prendra possession d’une pièce</a:t>
            </a:r>
          </a:p>
          <a:p>
            <a:pPr eaLnBrk="1" hangingPunct="1">
              <a:lnSpc>
                <a:spcPct val="80000"/>
              </a:lnSpc>
            </a:pPr>
            <a:endParaRPr lang="fr-FR" altLang="fr-FR" sz="1700"/>
          </a:p>
          <a:p>
            <a:pPr eaLnBrk="1" hangingPunct="1">
              <a:lnSpc>
                <a:spcPct val="80000"/>
              </a:lnSpc>
            </a:pPr>
            <a:r>
              <a:rPr lang="fr-FR" altLang="fr-FR" sz="1700"/>
              <a:t>Mesurer les dimension de la pièce possédée</a:t>
            </a:r>
          </a:p>
          <a:p>
            <a:pPr eaLnBrk="1" hangingPunct="1">
              <a:lnSpc>
                <a:spcPct val="80000"/>
              </a:lnSpc>
            </a:pPr>
            <a:endParaRPr lang="fr-FR" altLang="fr-FR" sz="1700"/>
          </a:p>
          <a:p>
            <a:pPr eaLnBrk="1" hangingPunct="1">
              <a:lnSpc>
                <a:spcPct val="80000"/>
              </a:lnSpc>
            </a:pPr>
            <a:r>
              <a:rPr lang="fr-FR" altLang="fr-FR" sz="1700"/>
              <a:t>Agrandir sa pièce. A la fin, on doit pouvoir reconstituer le puzzle avec toutes les pièces agrandies.</a:t>
            </a:r>
          </a:p>
          <a:p>
            <a:pPr eaLnBrk="1" hangingPunct="1">
              <a:lnSpc>
                <a:spcPct val="80000"/>
              </a:lnSpc>
            </a:pPr>
            <a:endParaRPr lang="fr-FR" altLang="fr-FR" sz="1700"/>
          </a:p>
          <a:p>
            <a:pPr algn="ctr" eaLnBrk="1" hangingPunct="1">
              <a:lnSpc>
                <a:spcPct val="80000"/>
              </a:lnSpc>
              <a:buFont typeface="Wingdings" panose="05000000000000000000" pitchFamily="2" charset="2"/>
              <a:buNone/>
            </a:pPr>
            <a:r>
              <a:rPr lang="fr-FR" altLang="fr-FR" sz="1700" i="1"/>
              <a:t>	Le côté du puzzle qui mesure 4 cm doit mesurer 6 cm après agrandissement.</a:t>
            </a:r>
          </a:p>
        </p:txBody>
      </p:sp>
      <p:pic>
        <p:nvPicPr>
          <p:cNvPr id="24580" name="Picture 4"/>
          <p:cNvPicPr>
            <a:picLocks noChangeAspect="1" noChangeArrowheads="1"/>
          </p:cNvPicPr>
          <p:nvPr/>
        </p:nvPicPr>
        <p:blipFill>
          <a:blip r:embed="rId3">
            <a:extLst>
              <a:ext uri="{28A0092B-C50C-407E-A947-70E740481C1C}">
                <a14:useLocalDpi xmlns:a14="http://schemas.microsoft.com/office/drawing/2010/main" val="0"/>
              </a:ext>
            </a:extLst>
          </a:blip>
          <a:srcRect l="20255" t="20589" r="20255" b="10866"/>
          <a:stretch>
            <a:fillRect/>
          </a:stretch>
        </p:blipFill>
        <p:spPr bwMode="auto">
          <a:xfrm>
            <a:off x="-36512" y="1412877"/>
            <a:ext cx="5472113" cy="474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advTm="2131"/>
    </mc:Choice>
    <mc:Fallback>
      <p:transition spd="slow" advTm="213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fr-FR" altLang="fr-FR" smtClean="0"/>
              <a:t>Déroulement</a:t>
            </a:r>
          </a:p>
        </p:txBody>
      </p:sp>
      <p:sp>
        <p:nvSpPr>
          <p:cNvPr id="26627" name="Rectangle 3"/>
          <p:cNvSpPr>
            <a:spLocks noGrp="1" noChangeArrowheads="1"/>
          </p:cNvSpPr>
          <p:nvPr>
            <p:ph type="body" idx="1"/>
          </p:nvPr>
        </p:nvSpPr>
        <p:spPr>
          <a:xfrm>
            <a:off x="539754" y="1557338"/>
            <a:ext cx="7978775" cy="4248150"/>
          </a:xfrm>
        </p:spPr>
        <p:txBody>
          <a:bodyPr/>
          <a:lstStyle/>
          <a:p>
            <a:pPr eaLnBrk="1" hangingPunct="1">
              <a:lnSpc>
                <a:spcPct val="90000"/>
              </a:lnSpc>
            </a:pPr>
            <a:r>
              <a:rPr lang="fr-FR" altLang="fr-FR" sz="2100"/>
              <a:t>Phase 1</a:t>
            </a:r>
          </a:p>
          <a:p>
            <a:pPr lvl="1" eaLnBrk="1" hangingPunct="1">
              <a:lnSpc>
                <a:spcPct val="90000"/>
              </a:lnSpc>
            </a:pPr>
            <a:r>
              <a:rPr lang="fr-FR" altLang="fr-FR" sz="2100"/>
              <a:t>chaque élève cherche seul et réalise sa pièce agrandie</a:t>
            </a:r>
          </a:p>
          <a:p>
            <a:pPr lvl="1" eaLnBrk="1" hangingPunct="1">
              <a:lnSpc>
                <a:spcPct val="90000"/>
              </a:lnSpc>
            </a:pPr>
            <a:r>
              <a:rPr lang="fr-FR" altLang="fr-FR" sz="2100"/>
              <a:t>Le groupe tente de reconstituer le puzzle à l’aide des pièces agrandies.</a:t>
            </a:r>
          </a:p>
          <a:p>
            <a:pPr lvl="1" eaLnBrk="1" hangingPunct="1">
              <a:lnSpc>
                <a:spcPct val="90000"/>
              </a:lnSpc>
            </a:pPr>
            <a:endParaRPr lang="fr-FR" altLang="fr-FR" sz="2100"/>
          </a:p>
          <a:p>
            <a:pPr eaLnBrk="1" hangingPunct="1">
              <a:lnSpc>
                <a:spcPct val="90000"/>
              </a:lnSpc>
            </a:pPr>
            <a:r>
              <a:rPr lang="fr-FR" altLang="fr-FR" sz="2100"/>
              <a:t>Phase 2</a:t>
            </a:r>
          </a:p>
          <a:p>
            <a:pPr lvl="1" eaLnBrk="1" hangingPunct="1">
              <a:lnSpc>
                <a:spcPct val="90000"/>
              </a:lnSpc>
            </a:pPr>
            <a:r>
              <a:rPr lang="fr-FR" altLang="fr-FR" sz="2100"/>
              <a:t>Le groupe discute des méthodes de construction utilisées</a:t>
            </a:r>
          </a:p>
          <a:p>
            <a:pPr lvl="1" eaLnBrk="1" hangingPunct="1">
              <a:lnSpc>
                <a:spcPct val="90000"/>
              </a:lnSpc>
            </a:pPr>
            <a:r>
              <a:rPr lang="fr-FR" altLang="fr-FR" sz="2100"/>
              <a:t>Dans les groupes en difficulté, le professeur suggère d’écrire les dimensions sous forme d’un tableau de correspondance</a:t>
            </a:r>
          </a:p>
          <a:p>
            <a:pPr lvl="1" eaLnBrk="1" hangingPunct="1">
              <a:lnSpc>
                <a:spcPct val="90000"/>
              </a:lnSpc>
            </a:pPr>
            <a:r>
              <a:rPr lang="fr-FR" altLang="fr-FR" sz="2100"/>
              <a:t>Chaque groupe consigne sur une feuille la méthode utilisée et va inscrire sa méthode au tableau</a:t>
            </a:r>
          </a:p>
          <a:p>
            <a:pPr eaLnBrk="1" hangingPunct="1">
              <a:lnSpc>
                <a:spcPct val="90000"/>
              </a:lnSpc>
            </a:pPr>
            <a:endParaRPr lang="fr-FR" altLang="fr-FR" sz="2100"/>
          </a:p>
        </p:txBody>
      </p:sp>
    </p:spTree>
  </p:cSld>
  <p:clrMapOvr>
    <a:masterClrMapping/>
  </p:clrMapOvr>
  <mc:AlternateContent xmlns:mc="http://schemas.openxmlformats.org/markup-compatibility/2006">
    <mc:Choice xmlns:p14="http://schemas.microsoft.com/office/powerpoint/2010/main" Requires="p14">
      <p:transition spd="slow" p14:dur="2000" advTm="1959"/>
    </mc:Choice>
    <mc:Fallback>
      <p:transition spd="slow" advTm="195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fr-FR" altLang="fr-FR" smtClean="0"/>
              <a:t>Déroulement</a:t>
            </a:r>
          </a:p>
        </p:txBody>
      </p:sp>
      <p:sp>
        <p:nvSpPr>
          <p:cNvPr id="28675" name="Rectangle 3"/>
          <p:cNvSpPr>
            <a:spLocks noGrp="1" noChangeArrowheads="1"/>
          </p:cNvSpPr>
          <p:nvPr>
            <p:ph type="body" idx="1"/>
          </p:nvPr>
        </p:nvSpPr>
        <p:spPr/>
        <p:txBody>
          <a:bodyPr/>
          <a:lstStyle/>
          <a:p>
            <a:pPr eaLnBrk="1" hangingPunct="1"/>
            <a:r>
              <a:rPr lang="fr-FR" altLang="fr-FR" sz="2100"/>
              <a:t>Phase 3</a:t>
            </a:r>
          </a:p>
          <a:p>
            <a:pPr lvl="1" eaLnBrk="1" hangingPunct="1"/>
            <a:r>
              <a:rPr lang="fr-FR" altLang="fr-FR" sz="2100"/>
              <a:t>Les méthodes affichées au tableau sont critiquées par l’ensemble des élèves</a:t>
            </a:r>
          </a:p>
          <a:p>
            <a:pPr lvl="1" eaLnBrk="1" hangingPunct="1">
              <a:buFont typeface="Wingdings" panose="05000000000000000000" pitchFamily="2" charset="2"/>
              <a:buNone/>
            </a:pPr>
            <a:r>
              <a:rPr lang="fr-FR" altLang="fr-FR" sz="2100"/>
              <a:t>	Validation ou rejet des différentes techniques</a:t>
            </a:r>
          </a:p>
          <a:p>
            <a:pPr lvl="1" eaLnBrk="1" hangingPunct="1">
              <a:buFont typeface="Wingdings" panose="05000000000000000000" pitchFamily="2" charset="2"/>
              <a:buNone/>
            </a:pPr>
            <a:endParaRPr lang="fr-FR" altLang="fr-FR" sz="2100"/>
          </a:p>
          <a:p>
            <a:pPr eaLnBrk="1" hangingPunct="1"/>
            <a:r>
              <a:rPr lang="fr-FR" altLang="fr-FR" sz="2100"/>
              <a:t>Phase 4 </a:t>
            </a:r>
          </a:p>
          <a:p>
            <a:pPr lvl="1" eaLnBrk="1" hangingPunct="1"/>
            <a:r>
              <a:rPr lang="fr-FR" altLang="fr-FR" sz="2100"/>
              <a:t>Synthèse: agrandir une figure c’est multiplier les dimensions de cette figure par un nombre constant supérieur à 1</a:t>
            </a:r>
          </a:p>
        </p:txBody>
      </p:sp>
      <p:sp>
        <p:nvSpPr>
          <p:cNvPr id="28676" name="AutoShape 4"/>
          <p:cNvSpPr>
            <a:spLocks noChangeArrowheads="1"/>
          </p:cNvSpPr>
          <p:nvPr/>
        </p:nvSpPr>
        <p:spPr bwMode="auto">
          <a:xfrm>
            <a:off x="684213" y="2781300"/>
            <a:ext cx="431800" cy="287338"/>
          </a:xfrm>
          <a:prstGeom prst="rightArrow">
            <a:avLst>
              <a:gd name="adj1" fmla="val 50000"/>
              <a:gd name="adj2" fmla="val 375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2107"/>
    </mc:Choice>
    <mc:Fallback>
      <p:transition spd="slow" advTm="210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fr-FR" altLang="fr-FR" smtClean="0"/>
              <a:t>Schéma des techniques mobilisables</a:t>
            </a:r>
          </a:p>
        </p:txBody>
      </p:sp>
      <p:pic>
        <p:nvPicPr>
          <p:cNvPr id="30723"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l="17632" t="20587" r="14120" b="14651"/>
          <a:stretch>
            <a:fillRect/>
          </a:stretch>
        </p:blipFill>
        <p:spPr>
          <a:xfrm>
            <a:off x="1116013" y="1052513"/>
            <a:ext cx="7200900" cy="5059362"/>
          </a:xfrm>
        </p:spPr>
      </p:pic>
    </p:spTree>
  </p:cSld>
  <p:clrMapOvr>
    <a:masterClrMapping/>
  </p:clrMapOvr>
  <mc:AlternateContent xmlns:mc="http://schemas.openxmlformats.org/markup-compatibility/2006">
    <mc:Choice xmlns:p14="http://schemas.microsoft.com/office/powerpoint/2010/main" Requires="p14">
      <p:transition spd="slow" p14:dur="2000" advTm="2014"/>
    </mc:Choice>
    <mc:Fallback>
      <p:transition spd="slow" advTm="2014"/>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fr-FR" altLang="fr-FR" smtClean="0"/>
              <a:t>Analyse</a:t>
            </a:r>
          </a:p>
        </p:txBody>
      </p:sp>
      <p:sp>
        <p:nvSpPr>
          <p:cNvPr id="32771" name="Rectangle 3"/>
          <p:cNvSpPr>
            <a:spLocks noGrp="1" noChangeArrowheads="1"/>
          </p:cNvSpPr>
          <p:nvPr>
            <p:ph type="body" idx="1"/>
          </p:nvPr>
        </p:nvSpPr>
        <p:spPr>
          <a:xfrm>
            <a:off x="457200" y="1485904"/>
            <a:ext cx="8362950" cy="5256213"/>
          </a:xfrm>
        </p:spPr>
        <p:txBody>
          <a:bodyPr/>
          <a:lstStyle/>
          <a:p>
            <a:pPr marL="533400" indent="-533400" eaLnBrk="1" hangingPunct="1">
              <a:lnSpc>
                <a:spcPct val="90000"/>
              </a:lnSpc>
              <a:buFont typeface="Wingdings" panose="05000000000000000000" pitchFamily="2" charset="2"/>
              <a:buAutoNum type="arabicPeriod"/>
            </a:pPr>
            <a:r>
              <a:rPr lang="fr-FR" altLang="fr-FR" sz="2100"/>
              <a:t>L’expérience montre que les élèves ajoutent spontanément un même nombre aux dimensions d’une figure géométrique pour l’agrandir (conception du modèle additif)</a:t>
            </a:r>
          </a:p>
          <a:p>
            <a:pPr marL="533400" indent="-533400" eaLnBrk="1" hangingPunct="1">
              <a:lnSpc>
                <a:spcPct val="90000"/>
              </a:lnSpc>
              <a:buFont typeface="Wingdings" panose="05000000000000000000" pitchFamily="2" charset="2"/>
              <a:buAutoNum type="arabicPeriod"/>
            </a:pPr>
            <a:r>
              <a:rPr lang="fr-FR" altLang="fr-FR" sz="2100"/>
              <a:t>Les élèves ont une vision précise du but à atteindre. Mise en œuvre de la conception erronée liée à la formulation de la consigne « cette pièce qui mesure 4 cm devra mesurer 6 cm »</a:t>
            </a:r>
          </a:p>
          <a:p>
            <a:pPr marL="533400" indent="-533400" eaLnBrk="1" hangingPunct="1">
              <a:lnSpc>
                <a:spcPct val="90000"/>
              </a:lnSpc>
              <a:buFont typeface="Wingdings" panose="05000000000000000000" pitchFamily="2" charset="2"/>
              <a:buAutoNum type="arabicPeriod"/>
            </a:pPr>
            <a:r>
              <a:rPr lang="fr-FR" altLang="fr-FR" sz="2100"/>
              <a:t>Le fait d’ajouter 2 cm ne permet pas de reconstruire le puzzle</a:t>
            </a:r>
          </a:p>
          <a:p>
            <a:pPr marL="533400" indent="-533400" eaLnBrk="1" hangingPunct="1">
              <a:lnSpc>
                <a:spcPct val="90000"/>
              </a:lnSpc>
              <a:buFont typeface="Wingdings" panose="05000000000000000000" pitchFamily="2" charset="2"/>
              <a:buAutoNum type="arabicPeriod"/>
            </a:pPr>
            <a:r>
              <a:rPr lang="fr-FR" altLang="fr-FR" sz="2100"/>
              <a:t>Le contrôle se fait par le biais de la réalisation du puzzle (le pièces doivent se joindre parfaitement)</a:t>
            </a:r>
          </a:p>
          <a:p>
            <a:pPr marL="533400" indent="-533400" eaLnBrk="1" hangingPunct="1">
              <a:lnSpc>
                <a:spcPct val="90000"/>
              </a:lnSpc>
              <a:buFont typeface="Wingdings" panose="05000000000000000000" pitchFamily="2" charset="2"/>
              <a:buAutoNum type="arabicPeriod"/>
            </a:pPr>
            <a:r>
              <a:rPr lang="fr-FR" altLang="fr-FR" sz="2100"/>
              <a:t>Coefficient d’agrandissement (1,5) tel que les élèves peuvent ajouter à chaque dimension sa moitié. Pas de nécessité de passer par le coefficient multiplicateur.</a:t>
            </a:r>
          </a:p>
          <a:p>
            <a:pPr marL="533400" indent="-533400" eaLnBrk="1" hangingPunct="1">
              <a:lnSpc>
                <a:spcPct val="90000"/>
              </a:lnSpc>
              <a:buFont typeface="Wingdings" panose="05000000000000000000" pitchFamily="2" charset="2"/>
              <a:buAutoNum type="arabicPeriod"/>
            </a:pPr>
            <a:r>
              <a:rPr lang="fr-FR" altLang="fr-FR" sz="2100"/>
              <a:t>Passage d’un problème de géométrie à un cadre numérique</a:t>
            </a:r>
          </a:p>
        </p:txBody>
      </p:sp>
    </p:spTree>
  </p:cSld>
  <p:clrMapOvr>
    <a:masterClrMapping/>
  </p:clrMapOvr>
  <mc:AlternateContent xmlns:mc="http://schemas.openxmlformats.org/markup-compatibility/2006">
    <mc:Choice xmlns:p14="http://schemas.microsoft.com/office/powerpoint/2010/main" Requires="p14">
      <p:transition spd="slow" p14:dur="2000" advTm="1915"/>
    </mc:Choice>
    <mc:Fallback>
      <p:transition spd="slow" advTm="1915"/>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fr-FR" altLang="fr-FR" sz="3400"/>
              <a:t>Analyse des processus d’apprentissage</a:t>
            </a:r>
          </a:p>
        </p:txBody>
      </p:sp>
      <p:sp>
        <p:nvSpPr>
          <p:cNvPr id="34819" name="Rectangle 3"/>
          <p:cNvSpPr>
            <a:spLocks noGrp="1" noChangeArrowheads="1"/>
          </p:cNvSpPr>
          <p:nvPr>
            <p:ph type="body" idx="1"/>
          </p:nvPr>
        </p:nvSpPr>
        <p:spPr/>
        <p:txBody>
          <a:bodyPr/>
          <a:lstStyle/>
          <a:p>
            <a:pPr eaLnBrk="1" hangingPunct="1">
              <a:lnSpc>
                <a:spcPct val="80000"/>
              </a:lnSpc>
            </a:pPr>
            <a:r>
              <a:rPr lang="fr-FR" altLang="fr-FR" sz="2100"/>
              <a:t>4 phases différentes</a:t>
            </a:r>
          </a:p>
          <a:p>
            <a:pPr lvl="1" eaLnBrk="1" hangingPunct="1">
              <a:lnSpc>
                <a:spcPct val="80000"/>
              </a:lnSpc>
            </a:pPr>
            <a:r>
              <a:rPr lang="fr-FR" altLang="fr-FR" sz="2000"/>
              <a:t>Le savoir n’a pas la même fonction</a:t>
            </a:r>
          </a:p>
          <a:p>
            <a:pPr lvl="1" eaLnBrk="1" hangingPunct="1">
              <a:lnSpc>
                <a:spcPct val="80000"/>
              </a:lnSpc>
            </a:pPr>
            <a:r>
              <a:rPr lang="fr-FR" altLang="fr-FR" sz="2000"/>
              <a:t>L’élève n’a pas le même rapport au savoir</a:t>
            </a:r>
          </a:p>
          <a:p>
            <a:pPr eaLnBrk="1" hangingPunct="1">
              <a:lnSpc>
                <a:spcPct val="80000"/>
              </a:lnSpc>
            </a:pPr>
            <a:r>
              <a:rPr lang="fr-FR" altLang="fr-FR" sz="2100"/>
              <a:t>Les temps dominants</a:t>
            </a:r>
          </a:p>
          <a:p>
            <a:pPr lvl="1" eaLnBrk="1" hangingPunct="1">
              <a:lnSpc>
                <a:spcPct val="80000"/>
              </a:lnSpc>
            </a:pPr>
            <a:r>
              <a:rPr lang="fr-FR" altLang="fr-FR" sz="2000"/>
              <a:t>Action</a:t>
            </a:r>
          </a:p>
          <a:p>
            <a:pPr lvl="1" eaLnBrk="1" hangingPunct="1">
              <a:lnSpc>
                <a:spcPct val="80000"/>
              </a:lnSpc>
            </a:pPr>
            <a:r>
              <a:rPr lang="fr-FR" altLang="fr-FR" sz="2000"/>
              <a:t>Formulation</a:t>
            </a:r>
          </a:p>
          <a:p>
            <a:pPr lvl="1" eaLnBrk="1" hangingPunct="1">
              <a:lnSpc>
                <a:spcPct val="80000"/>
              </a:lnSpc>
            </a:pPr>
            <a:r>
              <a:rPr lang="fr-FR" altLang="fr-FR" sz="2000"/>
              <a:t>Validation</a:t>
            </a:r>
          </a:p>
          <a:p>
            <a:pPr lvl="1" eaLnBrk="1" hangingPunct="1">
              <a:lnSpc>
                <a:spcPct val="80000"/>
              </a:lnSpc>
            </a:pPr>
            <a:r>
              <a:rPr lang="fr-FR" altLang="fr-FR" sz="2000"/>
              <a:t>Institutionnalisation</a:t>
            </a:r>
          </a:p>
          <a:p>
            <a:pPr eaLnBrk="1" hangingPunct="1">
              <a:lnSpc>
                <a:spcPct val="80000"/>
              </a:lnSpc>
            </a:pPr>
            <a:r>
              <a:rPr lang="fr-FR" altLang="fr-FR" sz="2100"/>
              <a:t>Entre chaque temps</a:t>
            </a:r>
          </a:p>
          <a:p>
            <a:pPr lvl="1" eaLnBrk="1" hangingPunct="1">
              <a:lnSpc>
                <a:spcPct val="80000"/>
              </a:lnSpc>
            </a:pPr>
            <a:r>
              <a:rPr lang="fr-FR" altLang="fr-FR" sz="2000"/>
              <a:t>Échanges et régulation entre élèves/groupes et le savoir en jeu</a:t>
            </a:r>
          </a:p>
          <a:p>
            <a:pPr lvl="1" eaLnBrk="1" hangingPunct="1">
              <a:lnSpc>
                <a:spcPct val="80000"/>
              </a:lnSpc>
            </a:pPr>
            <a:endParaRPr lang="fr-FR" altLang="fr-FR" sz="2000"/>
          </a:p>
          <a:p>
            <a:pPr lvl="2" eaLnBrk="1" hangingPunct="1">
              <a:lnSpc>
                <a:spcPct val="80000"/>
              </a:lnSpc>
              <a:buFont typeface="Wingdings" panose="05000000000000000000" pitchFamily="2" charset="2"/>
              <a:buNone/>
            </a:pPr>
            <a:r>
              <a:rPr lang="fr-FR" altLang="fr-FR" smtClean="0">
                <a:solidFill>
                  <a:schemeClr val="tx2"/>
                </a:solidFill>
              </a:rPr>
              <a:t>Contrôle auto régulé des apprentissage: dialectique</a:t>
            </a:r>
          </a:p>
          <a:p>
            <a:pPr lvl="1" eaLnBrk="1" hangingPunct="1">
              <a:lnSpc>
                <a:spcPct val="80000"/>
              </a:lnSpc>
            </a:pPr>
            <a:endParaRPr lang="fr-FR" altLang="fr-FR" smtClean="0">
              <a:solidFill>
                <a:schemeClr val="tx2"/>
              </a:solidFill>
            </a:endParaRPr>
          </a:p>
        </p:txBody>
      </p:sp>
      <p:sp>
        <p:nvSpPr>
          <p:cNvPr id="34820" name="AutoShape 4"/>
          <p:cNvSpPr>
            <a:spLocks noChangeArrowheads="1"/>
          </p:cNvSpPr>
          <p:nvPr/>
        </p:nvSpPr>
        <p:spPr bwMode="auto">
          <a:xfrm>
            <a:off x="323850" y="5013329"/>
            <a:ext cx="647700" cy="360363"/>
          </a:xfrm>
          <a:prstGeom prst="rightArrow">
            <a:avLst>
              <a:gd name="adj1" fmla="val 50000"/>
              <a:gd name="adj2" fmla="val 44934"/>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1921"/>
    </mc:Choice>
    <mc:Fallback>
      <p:transition spd="slow" advTm="1921"/>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fr-FR" altLang="fr-FR" sz="3400"/>
              <a:t>Dialectique de l’action</a:t>
            </a:r>
          </a:p>
        </p:txBody>
      </p:sp>
      <p:sp>
        <p:nvSpPr>
          <p:cNvPr id="36867" name="Rectangle 3"/>
          <p:cNvSpPr>
            <a:spLocks noGrp="1" noChangeArrowheads="1"/>
          </p:cNvSpPr>
          <p:nvPr>
            <p:ph type="body" idx="1"/>
          </p:nvPr>
        </p:nvSpPr>
        <p:spPr/>
        <p:txBody>
          <a:bodyPr/>
          <a:lstStyle/>
          <a:p>
            <a:pPr eaLnBrk="1" hangingPunct="1">
              <a:lnSpc>
                <a:spcPct val="90000"/>
              </a:lnSpc>
            </a:pPr>
            <a:r>
              <a:rPr lang="fr-FR" altLang="fr-FR" sz="1900"/>
              <a:t>La situation d’action</a:t>
            </a:r>
          </a:p>
          <a:p>
            <a:pPr lvl="1" eaLnBrk="1" hangingPunct="1">
              <a:lnSpc>
                <a:spcPct val="90000"/>
              </a:lnSpc>
            </a:pPr>
            <a:r>
              <a:rPr lang="fr-FR" altLang="fr-FR" sz="1700"/>
              <a:t>Pose à l’élève un problème dont la meilleure solution, dans les conditions proposées, est la connaissance à enseigner</a:t>
            </a:r>
          </a:p>
          <a:p>
            <a:pPr lvl="1" eaLnBrk="1" hangingPunct="1">
              <a:lnSpc>
                <a:spcPct val="90000"/>
              </a:lnSpc>
            </a:pPr>
            <a:r>
              <a:rPr lang="fr-FR" altLang="fr-FR" sz="1700"/>
              <a:t>Permet à l’élève d’agir sur elle et lui renvoie de l’information sur son action</a:t>
            </a:r>
          </a:p>
          <a:p>
            <a:pPr lvl="1" eaLnBrk="1" hangingPunct="1">
              <a:lnSpc>
                <a:spcPct val="90000"/>
              </a:lnSpc>
              <a:buFont typeface="Wingdings" panose="05000000000000000000" pitchFamily="2" charset="2"/>
              <a:buNone/>
            </a:pPr>
            <a:endParaRPr lang="fr-FR" altLang="fr-FR" sz="1700"/>
          </a:p>
          <a:p>
            <a:pPr eaLnBrk="1" hangingPunct="1">
              <a:lnSpc>
                <a:spcPct val="90000"/>
              </a:lnSpc>
            </a:pPr>
            <a:r>
              <a:rPr lang="fr-FR" altLang="fr-FR" sz="1900"/>
              <a:t>Ce n’est pas uniquement une situation de manipulation libre ni imposée.</a:t>
            </a:r>
          </a:p>
          <a:p>
            <a:pPr eaLnBrk="1" hangingPunct="1">
              <a:lnSpc>
                <a:spcPct val="90000"/>
              </a:lnSpc>
              <a:buFont typeface="Wingdings" panose="05000000000000000000" pitchFamily="2" charset="2"/>
              <a:buNone/>
            </a:pPr>
            <a:endParaRPr lang="fr-FR" altLang="fr-FR" sz="1900"/>
          </a:p>
          <a:p>
            <a:pPr eaLnBrk="1" hangingPunct="1">
              <a:lnSpc>
                <a:spcPct val="90000"/>
              </a:lnSpc>
            </a:pPr>
            <a:r>
              <a:rPr lang="fr-FR" altLang="fr-FR" sz="1900"/>
              <a:t>Elle permet à l’élève de </a:t>
            </a:r>
          </a:p>
          <a:p>
            <a:pPr lvl="1" eaLnBrk="1" hangingPunct="1">
              <a:lnSpc>
                <a:spcPct val="90000"/>
              </a:lnSpc>
            </a:pPr>
            <a:r>
              <a:rPr lang="fr-FR" altLang="fr-FR" sz="1700"/>
              <a:t>juger le résultat de son action (utilisation « en-acte » de propriétés)</a:t>
            </a:r>
          </a:p>
          <a:p>
            <a:pPr lvl="1" eaLnBrk="1" hangingPunct="1">
              <a:lnSpc>
                <a:spcPct val="90000"/>
              </a:lnSpc>
            </a:pPr>
            <a:r>
              <a:rPr lang="fr-FR" altLang="fr-FR" sz="1700"/>
              <a:t>Ajuster l’action (sans intervention du maître)</a:t>
            </a:r>
          </a:p>
        </p:txBody>
      </p:sp>
    </p:spTree>
  </p:cSld>
  <p:clrMapOvr>
    <a:masterClrMapping/>
  </p:clrMapOvr>
  <mc:AlternateContent xmlns:mc="http://schemas.openxmlformats.org/markup-compatibility/2006">
    <mc:Choice xmlns:p14="http://schemas.microsoft.com/office/powerpoint/2010/main" Requires="p14">
      <p:transition spd="slow" p14:dur="2000" advTm="2135"/>
    </mc:Choice>
    <mc:Fallback>
      <p:transition spd="slow" advTm="2135"/>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fr-FR" altLang="fr-FR" sz="3400"/>
              <a:t>Dialectique de l’action</a:t>
            </a:r>
          </a:p>
        </p:txBody>
      </p:sp>
      <p:sp>
        <p:nvSpPr>
          <p:cNvPr id="38915" name="Rectangle 3"/>
          <p:cNvSpPr>
            <a:spLocks noGrp="1" noChangeArrowheads="1"/>
          </p:cNvSpPr>
          <p:nvPr>
            <p:ph type="body" idx="1"/>
          </p:nvPr>
        </p:nvSpPr>
        <p:spPr/>
        <p:txBody>
          <a:bodyPr/>
          <a:lstStyle/>
          <a:p>
            <a:pPr eaLnBrk="1" hangingPunct="1"/>
            <a:r>
              <a:rPr lang="fr-FR" altLang="fr-FR" sz="2600"/>
              <a:t>Apprentissage par adaptation (Piaget)</a:t>
            </a:r>
          </a:p>
          <a:p>
            <a:pPr eaLnBrk="1" hangingPunct="1"/>
            <a:endParaRPr lang="fr-FR" altLang="fr-FR" sz="2600"/>
          </a:p>
          <a:p>
            <a:pPr eaLnBrk="1" hangingPunct="1"/>
            <a:r>
              <a:rPr lang="fr-FR" altLang="fr-FR" sz="2600"/>
              <a:t>Instauration d’un dialogue (dialectique) entre l’enfant et la situation</a:t>
            </a:r>
          </a:p>
          <a:p>
            <a:pPr lvl="2" eaLnBrk="1" hangingPunct="1">
              <a:buFont typeface="Wingdings" panose="05000000000000000000" pitchFamily="2" charset="2"/>
              <a:buNone/>
            </a:pPr>
            <a:r>
              <a:rPr lang="fr-FR" altLang="fr-FR" sz="2000" b="1">
                <a:solidFill>
                  <a:schemeClr val="tx2"/>
                </a:solidFill>
              </a:rPr>
              <a:t>création d’un modèle implicite</a:t>
            </a:r>
          </a:p>
        </p:txBody>
      </p:sp>
      <p:sp>
        <p:nvSpPr>
          <p:cNvPr id="38916" name="AutoShape 4"/>
          <p:cNvSpPr>
            <a:spLocks noChangeArrowheads="1"/>
          </p:cNvSpPr>
          <p:nvPr/>
        </p:nvSpPr>
        <p:spPr bwMode="auto">
          <a:xfrm>
            <a:off x="468317" y="3500442"/>
            <a:ext cx="503237" cy="288925"/>
          </a:xfrm>
          <a:prstGeom prst="rightArrow">
            <a:avLst>
              <a:gd name="adj1" fmla="val 50000"/>
              <a:gd name="adj2" fmla="val 43544"/>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38917" name="AutoShape 5"/>
          <p:cNvSpPr>
            <a:spLocks noChangeArrowheads="1"/>
          </p:cNvSpPr>
          <p:nvPr/>
        </p:nvSpPr>
        <p:spPr bwMode="auto">
          <a:xfrm>
            <a:off x="1908175" y="4365629"/>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Situation</a:t>
            </a:r>
          </a:p>
        </p:txBody>
      </p:sp>
      <p:sp>
        <p:nvSpPr>
          <p:cNvPr id="38918" name="AutoShape 6"/>
          <p:cNvSpPr>
            <a:spLocks noChangeArrowheads="1"/>
          </p:cNvSpPr>
          <p:nvPr/>
        </p:nvSpPr>
        <p:spPr bwMode="auto">
          <a:xfrm>
            <a:off x="5651500" y="4365629"/>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Sujet</a:t>
            </a:r>
          </a:p>
        </p:txBody>
      </p:sp>
      <p:sp>
        <p:nvSpPr>
          <p:cNvPr id="38919" name="Line 7"/>
          <p:cNvSpPr>
            <a:spLocks noChangeShapeType="1"/>
          </p:cNvSpPr>
          <p:nvPr/>
        </p:nvSpPr>
        <p:spPr bwMode="auto">
          <a:xfrm>
            <a:off x="3997329" y="4581525"/>
            <a:ext cx="1655763"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8920" name="Line 8"/>
          <p:cNvSpPr>
            <a:spLocks noChangeShapeType="1"/>
          </p:cNvSpPr>
          <p:nvPr/>
        </p:nvSpPr>
        <p:spPr bwMode="auto">
          <a:xfrm flipH="1">
            <a:off x="3997329" y="4870450"/>
            <a:ext cx="1655763"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8921" name="AutoShape 9"/>
          <p:cNvSpPr>
            <a:spLocks noChangeArrowheads="1"/>
          </p:cNvSpPr>
          <p:nvPr/>
        </p:nvSpPr>
        <p:spPr bwMode="auto">
          <a:xfrm>
            <a:off x="2484438" y="5157788"/>
            <a:ext cx="5040312" cy="360362"/>
          </a:xfrm>
          <a:prstGeom prst="curvedUpArrow">
            <a:avLst>
              <a:gd name="adj1" fmla="val 279736"/>
              <a:gd name="adj2" fmla="val 559472"/>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38922" name="Text Box 10"/>
          <p:cNvSpPr txBox="1">
            <a:spLocks noChangeArrowheads="1"/>
          </p:cNvSpPr>
          <p:nvPr/>
        </p:nvSpPr>
        <p:spPr bwMode="auto">
          <a:xfrm>
            <a:off x="4140204" y="4221163"/>
            <a:ext cx="1389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Information</a:t>
            </a:r>
          </a:p>
        </p:txBody>
      </p:sp>
      <p:sp>
        <p:nvSpPr>
          <p:cNvPr id="38923" name="Text Box 11"/>
          <p:cNvSpPr txBox="1">
            <a:spLocks noChangeArrowheads="1"/>
          </p:cNvSpPr>
          <p:nvPr/>
        </p:nvSpPr>
        <p:spPr bwMode="auto">
          <a:xfrm>
            <a:off x="4403729" y="4870450"/>
            <a:ext cx="8175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Action</a:t>
            </a:r>
          </a:p>
        </p:txBody>
      </p:sp>
      <p:sp>
        <p:nvSpPr>
          <p:cNvPr id="38924" name="Text Box 12"/>
          <p:cNvSpPr txBox="1">
            <a:spLocks noChangeArrowheads="1"/>
          </p:cNvSpPr>
          <p:nvPr/>
        </p:nvSpPr>
        <p:spPr bwMode="auto">
          <a:xfrm>
            <a:off x="4295775" y="5518150"/>
            <a:ext cx="1174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b="1">
                <a:latin typeface="Verdana" panose="020B0604030504040204" pitchFamily="34" charset="0"/>
              </a:rPr>
              <a:t>Sanction</a:t>
            </a:r>
          </a:p>
        </p:txBody>
      </p:sp>
    </p:spTree>
  </p:cSld>
  <p:clrMapOvr>
    <a:masterClrMapping/>
  </p:clrMapOvr>
  <mc:AlternateContent xmlns:mc="http://schemas.openxmlformats.org/markup-compatibility/2006">
    <mc:Choice xmlns:p14="http://schemas.microsoft.com/office/powerpoint/2010/main" Requires="p14">
      <p:transition spd="slow" p14:dur="2000" advTm="1987"/>
    </mc:Choice>
    <mc:Fallback>
      <p:transition spd="slow" advTm="1987"/>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fr-FR" altLang="fr-FR" sz="3400"/>
              <a:t>Dialectique de la formulation</a:t>
            </a:r>
          </a:p>
        </p:txBody>
      </p:sp>
      <p:sp>
        <p:nvSpPr>
          <p:cNvPr id="40963" name="Rectangle 3"/>
          <p:cNvSpPr>
            <a:spLocks noGrp="1" noChangeArrowheads="1"/>
          </p:cNvSpPr>
          <p:nvPr>
            <p:ph type="body" idx="1"/>
          </p:nvPr>
        </p:nvSpPr>
        <p:spPr/>
        <p:txBody>
          <a:bodyPr/>
          <a:lstStyle/>
          <a:p>
            <a:pPr eaLnBrk="1" hangingPunct="1">
              <a:lnSpc>
                <a:spcPct val="80000"/>
              </a:lnSpc>
            </a:pPr>
            <a:r>
              <a:rPr lang="fr-FR" altLang="fr-FR" sz="2100"/>
              <a:t>L’élève explicite son modèle implicite de manière à ce que cette formulation ait un sens </a:t>
            </a:r>
          </a:p>
          <a:p>
            <a:pPr lvl="1" eaLnBrk="1" hangingPunct="1">
              <a:lnSpc>
                <a:spcPct val="80000"/>
              </a:lnSpc>
            </a:pPr>
            <a:r>
              <a:rPr lang="fr-FR" altLang="fr-FR" sz="2000"/>
              <a:t>obtenir ou faire obtenir un résultat</a:t>
            </a:r>
          </a:p>
          <a:p>
            <a:pPr lvl="1" eaLnBrk="1" hangingPunct="1">
              <a:lnSpc>
                <a:spcPct val="80000"/>
              </a:lnSpc>
            </a:pPr>
            <a:r>
              <a:rPr lang="fr-FR" altLang="fr-FR" sz="2000"/>
              <a:t>Désigner, dire, communiquer</a:t>
            </a:r>
          </a:p>
          <a:p>
            <a:pPr lvl="1" eaLnBrk="1" hangingPunct="1">
              <a:lnSpc>
                <a:spcPct val="80000"/>
              </a:lnSpc>
            </a:pPr>
            <a:r>
              <a:rPr lang="fr-FR" altLang="fr-FR" sz="2000"/>
              <a:t>Nommer les propriétés</a:t>
            </a:r>
          </a:p>
          <a:p>
            <a:pPr eaLnBrk="1" hangingPunct="1">
              <a:lnSpc>
                <a:spcPct val="80000"/>
              </a:lnSpc>
            </a:pPr>
            <a:endParaRPr lang="fr-FR" altLang="fr-FR" sz="2100"/>
          </a:p>
          <a:p>
            <a:pPr eaLnBrk="1" hangingPunct="1">
              <a:lnSpc>
                <a:spcPct val="80000"/>
              </a:lnSpc>
            </a:pPr>
            <a:r>
              <a:rPr lang="fr-FR" altLang="fr-FR" sz="2100"/>
              <a:t>Échange d’information (messages oraux ou écrits, langage naïf ou mathématique) avec d’autres élèves (émetteurs-récepteurs)</a:t>
            </a:r>
          </a:p>
          <a:p>
            <a:pPr lvl="2" eaLnBrk="1" hangingPunct="1">
              <a:lnSpc>
                <a:spcPct val="80000"/>
              </a:lnSpc>
              <a:buFont typeface="Wingdings" panose="05000000000000000000" pitchFamily="2" charset="2"/>
              <a:buNone/>
            </a:pPr>
            <a:endParaRPr lang="fr-FR" altLang="fr-FR" sz="1800">
              <a:solidFill>
                <a:schemeClr val="tx2"/>
              </a:solidFill>
            </a:endParaRPr>
          </a:p>
          <a:p>
            <a:pPr lvl="2" eaLnBrk="1" hangingPunct="1">
              <a:lnSpc>
                <a:spcPct val="80000"/>
              </a:lnSpc>
              <a:buFont typeface="Wingdings" panose="05000000000000000000" pitchFamily="2" charset="2"/>
              <a:buNone/>
            </a:pPr>
            <a:r>
              <a:rPr lang="fr-FR" altLang="fr-FR" sz="2000" b="1">
                <a:solidFill>
                  <a:schemeClr val="tx2"/>
                </a:solidFill>
              </a:rPr>
              <a:t>création d’un modèle explicite</a:t>
            </a:r>
          </a:p>
          <a:p>
            <a:pPr lvl="2" eaLnBrk="1" hangingPunct="1">
              <a:lnSpc>
                <a:spcPct val="80000"/>
              </a:lnSpc>
              <a:buFont typeface="Wingdings" panose="05000000000000000000" pitchFamily="2" charset="2"/>
              <a:buNone/>
            </a:pPr>
            <a:r>
              <a:rPr lang="fr-FR" altLang="fr-FR" sz="2000">
                <a:solidFill>
                  <a:schemeClr val="tx2"/>
                </a:solidFill>
              </a:rPr>
              <a:t>	</a:t>
            </a:r>
            <a:r>
              <a:rPr lang="fr-FR" altLang="fr-FR" sz="1500"/>
              <a:t>formulé à l’aide de signes, règles communes, connues ou nouvelles</a:t>
            </a:r>
            <a:endParaRPr lang="fr-FR" altLang="fr-FR" smtClean="0">
              <a:solidFill>
                <a:schemeClr val="tx2"/>
              </a:solidFill>
            </a:endParaRPr>
          </a:p>
          <a:p>
            <a:pPr lvl="1" eaLnBrk="1" hangingPunct="1">
              <a:lnSpc>
                <a:spcPct val="80000"/>
              </a:lnSpc>
              <a:buFont typeface="Wingdings" panose="05000000000000000000" pitchFamily="2" charset="2"/>
              <a:buNone/>
            </a:pPr>
            <a:endParaRPr lang="fr-FR" altLang="fr-FR" sz="2200"/>
          </a:p>
        </p:txBody>
      </p:sp>
      <p:sp>
        <p:nvSpPr>
          <p:cNvPr id="40964" name="AutoShape 4"/>
          <p:cNvSpPr>
            <a:spLocks noChangeArrowheads="1"/>
          </p:cNvSpPr>
          <p:nvPr/>
        </p:nvSpPr>
        <p:spPr bwMode="auto">
          <a:xfrm>
            <a:off x="468313" y="4292604"/>
            <a:ext cx="647700" cy="288925"/>
          </a:xfrm>
          <a:prstGeom prst="rightArrow">
            <a:avLst>
              <a:gd name="adj1" fmla="val 50000"/>
              <a:gd name="adj2" fmla="val 56044"/>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2017"/>
    </mc:Choice>
    <mc:Fallback>
      <p:transition spd="slow" advTm="201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FR" altLang="fr-FR" sz="3800"/>
              <a:t>Introduction: </a:t>
            </a:r>
            <a:br>
              <a:rPr lang="fr-FR" altLang="fr-FR" sz="3800"/>
            </a:br>
            <a:r>
              <a:rPr lang="fr-FR" altLang="fr-FR" sz="3800"/>
              <a:t>un exemple… la course à 20</a:t>
            </a:r>
            <a:endParaRPr lang="fr-FR" altLang="fr-FR" smtClean="0"/>
          </a:p>
        </p:txBody>
      </p:sp>
      <p:sp>
        <p:nvSpPr>
          <p:cNvPr id="6147" name="Text Box 3"/>
          <p:cNvSpPr txBox="1">
            <a:spLocks noChangeArrowheads="1"/>
          </p:cNvSpPr>
          <p:nvPr/>
        </p:nvSpPr>
        <p:spPr bwMode="auto">
          <a:xfrm>
            <a:off x="1127129" y="2346325"/>
            <a:ext cx="702627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latin typeface="Times" panose="02020603050405020304" pitchFamily="18" charset="0"/>
              </a:rPr>
              <a:t>Il s'agit, pour chacun des adversaires, de réussir à dire "20" en ajoutant 1 ou 2 au nombre dit par l'autre ; l'un commence, dit 1 ou 2 (exemple : 1), l'autre continue, ajoute 1 ou 2 à ce nombre (2 par exemple) et dit "3"  ; à son tour  le premier ajoute 1 ou 2 (1 par exemple), il dit 4, etc.</a:t>
            </a:r>
            <a:r>
              <a:rPr lang="fr-FR" altLang="fr-FR">
                <a:latin typeface="Times" panose="02020603050405020304" pitchFamily="18" charset="0"/>
              </a:rPr>
              <a:t>	</a:t>
            </a:r>
          </a:p>
        </p:txBody>
      </p:sp>
    </p:spTree>
  </p:cSld>
  <p:clrMapOvr>
    <a:masterClrMapping/>
  </p:clrMapOvr>
  <mc:AlternateContent xmlns:mc="http://schemas.openxmlformats.org/markup-compatibility/2006">
    <mc:Choice xmlns:p14="http://schemas.microsoft.com/office/powerpoint/2010/main" Requires="p14">
      <p:transition spd="slow" p14:dur="2000" advTm="2070"/>
    </mc:Choice>
    <mc:Fallback>
      <p:transition spd="slow" advTm="207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ChangeArrowheads="1"/>
          </p:cNvSpPr>
          <p:nvPr/>
        </p:nvSpPr>
        <p:spPr bwMode="auto">
          <a:xfrm>
            <a:off x="5221288" y="3211517"/>
            <a:ext cx="647700" cy="1368425"/>
          </a:xfrm>
          <a:prstGeom prst="downArrow">
            <a:avLst>
              <a:gd name="adj1" fmla="val 50000"/>
              <a:gd name="adj2" fmla="val 52819"/>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43011" name="Rectangle 3"/>
          <p:cNvSpPr>
            <a:spLocks noGrp="1" noChangeArrowheads="1"/>
          </p:cNvSpPr>
          <p:nvPr>
            <p:ph type="title"/>
          </p:nvPr>
        </p:nvSpPr>
        <p:spPr/>
        <p:txBody>
          <a:bodyPr/>
          <a:lstStyle/>
          <a:p>
            <a:pPr eaLnBrk="1" hangingPunct="1"/>
            <a:r>
              <a:rPr lang="fr-FR" altLang="fr-FR" sz="3400"/>
              <a:t>Dialectique de la formulation</a:t>
            </a:r>
          </a:p>
        </p:txBody>
      </p:sp>
      <p:sp>
        <p:nvSpPr>
          <p:cNvPr id="43012" name="AutoShape 5"/>
          <p:cNvSpPr>
            <a:spLocks noChangeArrowheads="1"/>
          </p:cNvSpPr>
          <p:nvPr/>
        </p:nvSpPr>
        <p:spPr bwMode="auto">
          <a:xfrm>
            <a:off x="684213" y="3357567"/>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Situation</a:t>
            </a:r>
          </a:p>
        </p:txBody>
      </p:sp>
      <p:sp>
        <p:nvSpPr>
          <p:cNvPr id="43013" name="AutoShape 6"/>
          <p:cNvSpPr>
            <a:spLocks noChangeArrowheads="1"/>
          </p:cNvSpPr>
          <p:nvPr/>
        </p:nvSpPr>
        <p:spPr bwMode="auto">
          <a:xfrm>
            <a:off x="4500563" y="2420942"/>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Emetteur</a:t>
            </a:r>
          </a:p>
        </p:txBody>
      </p:sp>
      <p:sp>
        <p:nvSpPr>
          <p:cNvPr id="43014" name="Line 7"/>
          <p:cNvSpPr>
            <a:spLocks noChangeShapeType="1"/>
          </p:cNvSpPr>
          <p:nvPr/>
        </p:nvSpPr>
        <p:spPr bwMode="auto">
          <a:xfrm flipV="1">
            <a:off x="2773363" y="2636838"/>
            <a:ext cx="1655762" cy="64770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3015" name="Line 8"/>
          <p:cNvSpPr>
            <a:spLocks noChangeShapeType="1"/>
          </p:cNvSpPr>
          <p:nvPr/>
        </p:nvSpPr>
        <p:spPr bwMode="auto">
          <a:xfrm flipH="1" flipV="1">
            <a:off x="2773363" y="4149729"/>
            <a:ext cx="1727200" cy="1008063"/>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3016" name="Text Box 9"/>
          <p:cNvSpPr txBox="1">
            <a:spLocks noChangeArrowheads="1"/>
          </p:cNvSpPr>
          <p:nvPr/>
        </p:nvSpPr>
        <p:spPr bwMode="auto">
          <a:xfrm rot="-1287611">
            <a:off x="2824163" y="2636838"/>
            <a:ext cx="1389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Information</a:t>
            </a:r>
          </a:p>
        </p:txBody>
      </p:sp>
      <p:sp>
        <p:nvSpPr>
          <p:cNvPr id="43017" name="Text Box 10"/>
          <p:cNvSpPr txBox="1">
            <a:spLocks noChangeArrowheads="1"/>
          </p:cNvSpPr>
          <p:nvPr/>
        </p:nvSpPr>
        <p:spPr bwMode="auto">
          <a:xfrm rot="1873542">
            <a:off x="3106738" y="4605338"/>
            <a:ext cx="8175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Action</a:t>
            </a:r>
          </a:p>
        </p:txBody>
      </p:sp>
      <p:sp>
        <p:nvSpPr>
          <p:cNvPr id="43018" name="Text Box 11"/>
          <p:cNvSpPr txBox="1">
            <a:spLocks noChangeArrowheads="1"/>
          </p:cNvSpPr>
          <p:nvPr/>
        </p:nvSpPr>
        <p:spPr bwMode="auto">
          <a:xfrm>
            <a:off x="2101850" y="1916113"/>
            <a:ext cx="1174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b="1">
                <a:latin typeface="Verdana" panose="020B0604030504040204" pitchFamily="34" charset="0"/>
              </a:rPr>
              <a:t>Sanction</a:t>
            </a:r>
          </a:p>
        </p:txBody>
      </p:sp>
      <p:sp>
        <p:nvSpPr>
          <p:cNvPr id="43019" name="AutoShape 12"/>
          <p:cNvSpPr>
            <a:spLocks noChangeArrowheads="1"/>
          </p:cNvSpPr>
          <p:nvPr/>
        </p:nvSpPr>
        <p:spPr bwMode="auto">
          <a:xfrm>
            <a:off x="4573588" y="4652967"/>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Récepteur</a:t>
            </a:r>
          </a:p>
        </p:txBody>
      </p:sp>
      <p:sp>
        <p:nvSpPr>
          <p:cNvPr id="43020" name="AutoShape 13"/>
          <p:cNvSpPr>
            <a:spLocks noChangeArrowheads="1"/>
          </p:cNvSpPr>
          <p:nvPr/>
        </p:nvSpPr>
        <p:spPr bwMode="auto">
          <a:xfrm>
            <a:off x="4789492" y="3644900"/>
            <a:ext cx="1512887" cy="431800"/>
          </a:xfrm>
          <a:prstGeom prst="foldedCorner">
            <a:avLst>
              <a:gd name="adj" fmla="val 12500"/>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Message</a:t>
            </a:r>
          </a:p>
        </p:txBody>
      </p:sp>
      <p:sp>
        <p:nvSpPr>
          <p:cNvPr id="43021" name="Text Box 14"/>
          <p:cNvSpPr txBox="1">
            <a:spLocks noChangeArrowheads="1"/>
          </p:cNvSpPr>
          <p:nvPr/>
        </p:nvSpPr>
        <p:spPr bwMode="auto">
          <a:xfrm>
            <a:off x="7250113" y="3668713"/>
            <a:ext cx="1174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b="1">
                <a:latin typeface="Verdana" panose="020B0604030504040204" pitchFamily="34" charset="0"/>
              </a:rPr>
              <a:t>Sanction</a:t>
            </a:r>
          </a:p>
        </p:txBody>
      </p:sp>
      <p:sp>
        <p:nvSpPr>
          <p:cNvPr id="43022" name="AutoShape 15"/>
          <p:cNvSpPr>
            <a:spLocks noChangeArrowheads="1"/>
          </p:cNvSpPr>
          <p:nvPr/>
        </p:nvSpPr>
        <p:spPr bwMode="auto">
          <a:xfrm rot="10800000" flipH="1">
            <a:off x="6734175" y="2205038"/>
            <a:ext cx="503238" cy="3097212"/>
          </a:xfrm>
          <a:prstGeom prst="curvedLeftArrow">
            <a:avLst>
              <a:gd name="adj1" fmla="val 123091"/>
              <a:gd name="adj2" fmla="val 246183"/>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43023" name="Line 16"/>
          <p:cNvSpPr>
            <a:spLocks noChangeShapeType="1"/>
          </p:cNvSpPr>
          <p:nvPr/>
        </p:nvSpPr>
        <p:spPr bwMode="auto">
          <a:xfrm flipV="1">
            <a:off x="2773363" y="3068638"/>
            <a:ext cx="1655762" cy="647700"/>
          </a:xfrm>
          <a:prstGeom prst="line">
            <a:avLst/>
          </a:prstGeom>
          <a:noFill/>
          <a:ln w="28575">
            <a:solidFill>
              <a:schemeClr val="tx1"/>
            </a:solidFill>
            <a:round/>
            <a:headEnd type="arrow"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3024" name="Text Box 17"/>
          <p:cNvSpPr txBox="1">
            <a:spLocks noChangeArrowheads="1"/>
          </p:cNvSpPr>
          <p:nvPr/>
        </p:nvSpPr>
        <p:spPr bwMode="auto">
          <a:xfrm rot="-1287611">
            <a:off x="2700338" y="3379788"/>
            <a:ext cx="2063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Action insuffisante</a:t>
            </a:r>
          </a:p>
        </p:txBody>
      </p:sp>
      <p:sp>
        <p:nvSpPr>
          <p:cNvPr id="43025" name="AutoShape 18"/>
          <p:cNvSpPr>
            <a:spLocks noChangeArrowheads="1"/>
          </p:cNvSpPr>
          <p:nvPr/>
        </p:nvSpPr>
        <p:spPr bwMode="auto">
          <a:xfrm rot="-6431770">
            <a:off x="3674269" y="-210343"/>
            <a:ext cx="503237" cy="5041900"/>
          </a:xfrm>
          <a:prstGeom prst="curvedLeftArrow">
            <a:avLst>
              <a:gd name="adj1" fmla="val 200379"/>
              <a:gd name="adj2" fmla="val 400757"/>
              <a:gd name="adj3" fmla="val 74236"/>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2133"/>
    </mc:Choice>
    <mc:Fallback>
      <p:transition spd="slow" advTm="2133"/>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fr-FR" altLang="fr-FR" sz="3400"/>
              <a:t>Dialectique de la validation</a:t>
            </a:r>
          </a:p>
        </p:txBody>
      </p:sp>
      <p:sp>
        <p:nvSpPr>
          <p:cNvPr id="45059" name="Rectangle 3"/>
          <p:cNvSpPr>
            <a:spLocks noGrp="1" noChangeArrowheads="1"/>
          </p:cNvSpPr>
          <p:nvPr>
            <p:ph type="body" idx="1"/>
          </p:nvPr>
        </p:nvSpPr>
        <p:spPr/>
        <p:txBody>
          <a:bodyPr/>
          <a:lstStyle/>
          <a:p>
            <a:pPr eaLnBrk="1" hangingPunct="1">
              <a:lnSpc>
                <a:spcPct val="80000"/>
              </a:lnSpc>
            </a:pPr>
            <a:r>
              <a:rPr lang="fr-FR" altLang="fr-FR" sz="2100"/>
              <a:t>Formulation: validation empirique insuffisante</a:t>
            </a:r>
            <a:br>
              <a:rPr lang="fr-FR" altLang="fr-FR" sz="2100"/>
            </a:br>
            <a:endParaRPr lang="fr-FR" altLang="fr-FR" sz="2100"/>
          </a:p>
          <a:p>
            <a:pPr eaLnBrk="1" hangingPunct="1">
              <a:lnSpc>
                <a:spcPct val="80000"/>
              </a:lnSpc>
            </a:pPr>
            <a:r>
              <a:rPr lang="fr-FR" altLang="fr-FR" sz="2100"/>
              <a:t>L’élève doit montrer pourquoi le modèle créé est valable: convaincre (argumentation, démonstration, réfutation)</a:t>
            </a:r>
          </a:p>
          <a:p>
            <a:pPr eaLnBrk="1" hangingPunct="1">
              <a:lnSpc>
                <a:spcPct val="80000"/>
              </a:lnSpc>
              <a:buFont typeface="Wingdings" panose="05000000000000000000" pitchFamily="2" charset="2"/>
              <a:buNone/>
            </a:pPr>
            <a:endParaRPr lang="fr-FR" altLang="fr-FR" sz="2100"/>
          </a:p>
          <a:p>
            <a:pPr eaLnBrk="1" hangingPunct="1">
              <a:lnSpc>
                <a:spcPct val="80000"/>
              </a:lnSpc>
            </a:pPr>
            <a:r>
              <a:rPr lang="fr-FR" altLang="fr-FR" sz="2100"/>
              <a:t>L’élève (proposant) soumet un message mathématique (modèle de la situation) comme assertion à un interlocuteur (opposant)</a:t>
            </a:r>
            <a:br>
              <a:rPr lang="fr-FR" altLang="fr-FR" sz="2100"/>
            </a:br>
            <a:endParaRPr lang="fr-FR" altLang="fr-FR" sz="2100"/>
          </a:p>
          <a:p>
            <a:pPr lvl="1" eaLnBrk="1" hangingPunct="1">
              <a:lnSpc>
                <a:spcPct val="80000"/>
              </a:lnSpc>
              <a:buFont typeface="Wingdings" panose="05000000000000000000" pitchFamily="2" charset="2"/>
              <a:buNone/>
            </a:pPr>
            <a:r>
              <a:rPr lang="fr-FR" altLang="fr-FR" sz="2000"/>
              <a:t>	</a:t>
            </a:r>
            <a:r>
              <a:rPr lang="fr-FR" altLang="fr-FR" sz="2000" b="1">
                <a:solidFill>
                  <a:schemeClr val="tx2"/>
                </a:solidFill>
              </a:rPr>
              <a:t>Validation sémantique et syntaxique</a:t>
            </a:r>
          </a:p>
        </p:txBody>
      </p:sp>
      <p:sp>
        <p:nvSpPr>
          <p:cNvPr id="45060" name="AutoShape 4"/>
          <p:cNvSpPr>
            <a:spLocks noChangeArrowheads="1"/>
          </p:cNvSpPr>
          <p:nvPr/>
        </p:nvSpPr>
        <p:spPr bwMode="auto">
          <a:xfrm>
            <a:off x="323850" y="3933829"/>
            <a:ext cx="647700" cy="360363"/>
          </a:xfrm>
          <a:prstGeom prst="rightArrow">
            <a:avLst>
              <a:gd name="adj1" fmla="val 50000"/>
              <a:gd name="adj2" fmla="val 44934"/>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2080"/>
    </mc:Choice>
    <mc:Fallback>
      <p:transition spd="slow" advTm="208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fr-FR" altLang="fr-FR" sz="3400"/>
              <a:t>Dialectique de la validation</a:t>
            </a:r>
          </a:p>
        </p:txBody>
      </p:sp>
      <p:sp>
        <p:nvSpPr>
          <p:cNvPr id="47107" name="AutoShape 3"/>
          <p:cNvSpPr>
            <a:spLocks noChangeArrowheads="1"/>
          </p:cNvSpPr>
          <p:nvPr/>
        </p:nvSpPr>
        <p:spPr bwMode="auto">
          <a:xfrm>
            <a:off x="5221288" y="2852742"/>
            <a:ext cx="647700" cy="1368425"/>
          </a:xfrm>
          <a:prstGeom prst="downArrow">
            <a:avLst>
              <a:gd name="adj1" fmla="val 50000"/>
              <a:gd name="adj2" fmla="val 52819"/>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47108" name="AutoShape 4"/>
          <p:cNvSpPr>
            <a:spLocks noChangeArrowheads="1"/>
          </p:cNvSpPr>
          <p:nvPr/>
        </p:nvSpPr>
        <p:spPr bwMode="auto">
          <a:xfrm>
            <a:off x="684213" y="2998792"/>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Situation</a:t>
            </a:r>
          </a:p>
        </p:txBody>
      </p:sp>
      <p:sp>
        <p:nvSpPr>
          <p:cNvPr id="47109" name="AutoShape 5"/>
          <p:cNvSpPr>
            <a:spLocks noChangeArrowheads="1"/>
          </p:cNvSpPr>
          <p:nvPr/>
        </p:nvSpPr>
        <p:spPr bwMode="auto">
          <a:xfrm>
            <a:off x="4500563" y="2062167"/>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Proposant</a:t>
            </a:r>
          </a:p>
        </p:txBody>
      </p:sp>
      <p:sp>
        <p:nvSpPr>
          <p:cNvPr id="47110" name="Line 6"/>
          <p:cNvSpPr>
            <a:spLocks noChangeShapeType="1"/>
          </p:cNvSpPr>
          <p:nvPr/>
        </p:nvSpPr>
        <p:spPr bwMode="auto">
          <a:xfrm flipV="1">
            <a:off x="2773363" y="2278063"/>
            <a:ext cx="1655762" cy="64770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7111" name="Line 7"/>
          <p:cNvSpPr>
            <a:spLocks noChangeShapeType="1"/>
          </p:cNvSpPr>
          <p:nvPr/>
        </p:nvSpPr>
        <p:spPr bwMode="auto">
          <a:xfrm flipH="1" flipV="1">
            <a:off x="2773363" y="3790954"/>
            <a:ext cx="1727200" cy="1008063"/>
          </a:xfrm>
          <a:prstGeom prst="line">
            <a:avLst/>
          </a:prstGeom>
          <a:noFill/>
          <a:ln w="28575">
            <a:solidFill>
              <a:schemeClr val="tx1"/>
            </a:solidFill>
            <a:round/>
            <a:headEnd type="arrow"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7112" name="Text Box 8"/>
          <p:cNvSpPr txBox="1">
            <a:spLocks noChangeArrowheads="1"/>
          </p:cNvSpPr>
          <p:nvPr/>
        </p:nvSpPr>
        <p:spPr bwMode="auto">
          <a:xfrm rot="-1287611">
            <a:off x="2824163" y="2278063"/>
            <a:ext cx="1389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Information</a:t>
            </a:r>
          </a:p>
        </p:txBody>
      </p:sp>
      <p:sp>
        <p:nvSpPr>
          <p:cNvPr id="47113" name="Text Box 9"/>
          <p:cNvSpPr txBox="1">
            <a:spLocks noChangeArrowheads="1"/>
          </p:cNvSpPr>
          <p:nvPr/>
        </p:nvSpPr>
        <p:spPr bwMode="auto">
          <a:xfrm rot="1873542">
            <a:off x="2895604" y="4316413"/>
            <a:ext cx="1389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Information</a:t>
            </a:r>
          </a:p>
        </p:txBody>
      </p:sp>
      <p:sp>
        <p:nvSpPr>
          <p:cNvPr id="47114" name="Text Box 10"/>
          <p:cNvSpPr txBox="1">
            <a:spLocks noChangeArrowheads="1"/>
          </p:cNvSpPr>
          <p:nvPr/>
        </p:nvSpPr>
        <p:spPr bwMode="auto">
          <a:xfrm>
            <a:off x="2101850" y="1557338"/>
            <a:ext cx="1174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b="1">
                <a:latin typeface="Verdana" panose="020B0604030504040204" pitchFamily="34" charset="0"/>
              </a:rPr>
              <a:t>Sanction</a:t>
            </a:r>
          </a:p>
        </p:txBody>
      </p:sp>
      <p:sp>
        <p:nvSpPr>
          <p:cNvPr id="47115" name="AutoShape 11"/>
          <p:cNvSpPr>
            <a:spLocks noChangeArrowheads="1"/>
          </p:cNvSpPr>
          <p:nvPr/>
        </p:nvSpPr>
        <p:spPr bwMode="auto">
          <a:xfrm>
            <a:off x="4573588" y="4294192"/>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Opposant</a:t>
            </a:r>
          </a:p>
        </p:txBody>
      </p:sp>
      <p:sp>
        <p:nvSpPr>
          <p:cNvPr id="47116" name="AutoShape 12"/>
          <p:cNvSpPr>
            <a:spLocks noChangeArrowheads="1"/>
          </p:cNvSpPr>
          <p:nvPr/>
        </p:nvSpPr>
        <p:spPr bwMode="auto">
          <a:xfrm>
            <a:off x="4789492" y="3286125"/>
            <a:ext cx="1512887" cy="431800"/>
          </a:xfrm>
          <a:prstGeom prst="foldedCorner">
            <a:avLst>
              <a:gd name="adj" fmla="val 12500"/>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Théorie</a:t>
            </a:r>
          </a:p>
        </p:txBody>
      </p:sp>
      <p:sp>
        <p:nvSpPr>
          <p:cNvPr id="47117" name="Text Box 13"/>
          <p:cNvSpPr txBox="1">
            <a:spLocks noChangeArrowheads="1"/>
          </p:cNvSpPr>
          <p:nvPr/>
        </p:nvSpPr>
        <p:spPr bwMode="auto">
          <a:xfrm>
            <a:off x="7250113" y="3381375"/>
            <a:ext cx="1174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b="1">
                <a:latin typeface="Verdana" panose="020B0604030504040204" pitchFamily="34" charset="0"/>
              </a:rPr>
              <a:t>Sanction</a:t>
            </a:r>
          </a:p>
        </p:txBody>
      </p:sp>
      <p:sp>
        <p:nvSpPr>
          <p:cNvPr id="47118" name="AutoShape 14"/>
          <p:cNvSpPr>
            <a:spLocks noChangeArrowheads="1"/>
          </p:cNvSpPr>
          <p:nvPr/>
        </p:nvSpPr>
        <p:spPr bwMode="auto">
          <a:xfrm rot="10800000" flipH="1">
            <a:off x="6734175" y="1846263"/>
            <a:ext cx="503238" cy="3097212"/>
          </a:xfrm>
          <a:prstGeom prst="curvedLeftArrow">
            <a:avLst>
              <a:gd name="adj1" fmla="val 123091"/>
              <a:gd name="adj2" fmla="val 246183"/>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47119" name="AutoShape 15"/>
          <p:cNvSpPr>
            <a:spLocks noChangeArrowheads="1"/>
          </p:cNvSpPr>
          <p:nvPr/>
        </p:nvSpPr>
        <p:spPr bwMode="auto">
          <a:xfrm rot="-6431770">
            <a:off x="3674269" y="-569118"/>
            <a:ext cx="503237" cy="5041900"/>
          </a:xfrm>
          <a:prstGeom prst="curvedLeftArrow">
            <a:avLst>
              <a:gd name="adj1" fmla="val 200379"/>
              <a:gd name="adj2" fmla="val 400757"/>
              <a:gd name="adj3" fmla="val 74236"/>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47120" name="Text Box 16"/>
          <p:cNvSpPr txBox="1">
            <a:spLocks noChangeArrowheads="1"/>
          </p:cNvSpPr>
          <p:nvPr/>
        </p:nvSpPr>
        <p:spPr bwMode="auto">
          <a:xfrm>
            <a:off x="2124075" y="5084763"/>
            <a:ext cx="1174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b="1">
                <a:latin typeface="Verdana" panose="020B0604030504040204" pitchFamily="34" charset="0"/>
              </a:rPr>
              <a:t>Sanction</a:t>
            </a:r>
          </a:p>
        </p:txBody>
      </p:sp>
      <p:sp>
        <p:nvSpPr>
          <p:cNvPr id="47121" name="AutoShape 17"/>
          <p:cNvSpPr>
            <a:spLocks noChangeArrowheads="1"/>
          </p:cNvSpPr>
          <p:nvPr/>
        </p:nvSpPr>
        <p:spPr bwMode="auto">
          <a:xfrm rot="6431770" flipV="1">
            <a:off x="3529810" y="2456657"/>
            <a:ext cx="503237" cy="5041900"/>
          </a:xfrm>
          <a:prstGeom prst="curvedLeftArrow">
            <a:avLst>
              <a:gd name="adj1" fmla="val 200379"/>
              <a:gd name="adj2" fmla="val 400757"/>
              <a:gd name="adj3" fmla="val 74236"/>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2046"/>
    </mc:Choice>
    <mc:Fallback>
      <p:transition spd="slow" advTm="2046"/>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fr-FR" altLang="fr-FR" sz="3400"/>
              <a:t>Dialectique d’institutionnalisation</a:t>
            </a:r>
          </a:p>
        </p:txBody>
      </p:sp>
      <p:sp>
        <p:nvSpPr>
          <p:cNvPr id="49155" name="Rectangle 3"/>
          <p:cNvSpPr>
            <a:spLocks noGrp="1" noChangeArrowheads="1"/>
          </p:cNvSpPr>
          <p:nvPr>
            <p:ph type="body" idx="1"/>
          </p:nvPr>
        </p:nvSpPr>
        <p:spPr/>
        <p:txBody>
          <a:bodyPr/>
          <a:lstStyle/>
          <a:p>
            <a:pPr eaLnBrk="1" hangingPunct="1"/>
            <a:r>
              <a:rPr lang="fr-FR" altLang="fr-FR" sz="2600"/>
              <a:t>Intégration de la nouvelle connaissance au patrimoine mathématique de la classe</a:t>
            </a:r>
          </a:p>
          <a:p>
            <a:pPr eaLnBrk="1" hangingPunct="1"/>
            <a:endParaRPr lang="fr-FR" altLang="fr-FR" sz="2600"/>
          </a:p>
          <a:p>
            <a:pPr eaLnBrk="1" hangingPunct="1"/>
            <a:r>
              <a:rPr lang="fr-FR" altLang="fr-FR" sz="2600"/>
              <a:t>Le professeur fixe conventionnellement et explicitement le statut cognitif du savoir</a:t>
            </a:r>
          </a:p>
          <a:p>
            <a:pPr eaLnBrk="1" hangingPunct="1">
              <a:buFont typeface="Wingdings" panose="05000000000000000000" pitchFamily="2" charset="2"/>
              <a:buNone/>
            </a:pPr>
            <a:endParaRPr lang="fr-FR" altLang="fr-FR" sz="2600">
              <a:solidFill>
                <a:schemeClr val="tx2"/>
              </a:solidFill>
            </a:endParaRPr>
          </a:p>
          <a:p>
            <a:pPr lvl="2" eaLnBrk="1" hangingPunct="1">
              <a:buFont typeface="Wingdings" panose="05000000000000000000" pitchFamily="2" charset="2"/>
              <a:buNone/>
            </a:pPr>
            <a:r>
              <a:rPr lang="fr-FR" altLang="fr-FR" smtClean="0">
                <a:solidFill>
                  <a:schemeClr val="tx2"/>
                </a:solidFill>
              </a:rPr>
              <a:t>Les connaissances changent de statut</a:t>
            </a:r>
          </a:p>
          <a:p>
            <a:pPr lvl="2" eaLnBrk="1" hangingPunct="1">
              <a:buFont typeface="Wingdings" panose="05000000000000000000" pitchFamily="2" charset="2"/>
              <a:buNone/>
            </a:pPr>
            <a:r>
              <a:rPr lang="fr-FR" altLang="fr-FR" smtClean="0">
                <a:solidFill>
                  <a:schemeClr val="tx2"/>
                </a:solidFill>
              </a:rPr>
              <a:t>	</a:t>
            </a:r>
            <a:r>
              <a:rPr lang="fr-FR" altLang="fr-FR" sz="2000"/>
              <a:t>la nouvelle connaissance est étiquetée savoir officiel, les élèves peuvent la retenir et l’appliquer</a:t>
            </a:r>
          </a:p>
        </p:txBody>
      </p:sp>
      <p:sp>
        <p:nvSpPr>
          <p:cNvPr id="49156" name="AutoShape 4"/>
          <p:cNvSpPr>
            <a:spLocks noChangeArrowheads="1"/>
          </p:cNvSpPr>
          <p:nvPr/>
        </p:nvSpPr>
        <p:spPr bwMode="auto">
          <a:xfrm>
            <a:off x="539750" y="4797429"/>
            <a:ext cx="647700" cy="360363"/>
          </a:xfrm>
          <a:prstGeom prst="rightArrow">
            <a:avLst>
              <a:gd name="adj1" fmla="val 50000"/>
              <a:gd name="adj2" fmla="val 44934"/>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1998"/>
    </mc:Choice>
    <mc:Fallback>
      <p:transition spd="slow" advTm="1998"/>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fr-FR" altLang="fr-FR" sz="3400"/>
              <a:t>Dialectique d’institutionnalisation</a:t>
            </a:r>
          </a:p>
        </p:txBody>
      </p:sp>
      <p:sp>
        <p:nvSpPr>
          <p:cNvPr id="51203" name="Rectangle 3"/>
          <p:cNvSpPr>
            <a:spLocks noGrp="1" noChangeArrowheads="1"/>
          </p:cNvSpPr>
          <p:nvPr>
            <p:ph type="body" idx="1"/>
          </p:nvPr>
        </p:nvSpPr>
        <p:spPr/>
        <p:txBody>
          <a:bodyPr/>
          <a:lstStyle/>
          <a:p>
            <a:pPr eaLnBrk="1" hangingPunct="1">
              <a:lnSpc>
                <a:spcPct val="80000"/>
              </a:lnSpc>
            </a:pPr>
            <a:r>
              <a:rPr lang="fr-FR" altLang="fr-FR" sz="2600"/>
              <a:t>L’institutionnalisation </a:t>
            </a:r>
          </a:p>
          <a:p>
            <a:pPr eaLnBrk="1" hangingPunct="1">
              <a:lnSpc>
                <a:spcPct val="80000"/>
              </a:lnSpc>
            </a:pPr>
            <a:endParaRPr lang="fr-FR" altLang="fr-FR" sz="2600"/>
          </a:p>
          <a:p>
            <a:pPr lvl="1" eaLnBrk="1" hangingPunct="1">
              <a:lnSpc>
                <a:spcPct val="80000"/>
              </a:lnSpc>
            </a:pPr>
            <a:r>
              <a:rPr lang="fr-FR" altLang="fr-FR" sz="2200"/>
              <a:t>prématurée interrompt la construction du sens, nuit à l’apprentissage, met le maître et les élèves en difficulté</a:t>
            </a:r>
          </a:p>
          <a:p>
            <a:pPr lvl="1" eaLnBrk="1" hangingPunct="1">
              <a:lnSpc>
                <a:spcPct val="80000"/>
              </a:lnSpc>
            </a:pPr>
            <a:r>
              <a:rPr lang="fr-FR" altLang="fr-FR" sz="2200"/>
              <a:t>tardive renforce les interprétations inexactes, ralentit l’apprentissage, gêne les applications</a:t>
            </a:r>
          </a:p>
          <a:p>
            <a:pPr lvl="1" eaLnBrk="1" hangingPunct="1">
              <a:lnSpc>
                <a:spcPct val="80000"/>
              </a:lnSpc>
            </a:pPr>
            <a:r>
              <a:rPr lang="fr-FR" altLang="fr-FR" sz="2200"/>
              <a:t>est toujours négociée dans une dialectique</a:t>
            </a:r>
          </a:p>
          <a:p>
            <a:pPr eaLnBrk="1" hangingPunct="1">
              <a:lnSpc>
                <a:spcPct val="80000"/>
              </a:lnSpc>
            </a:pPr>
            <a:endParaRPr lang="fr-FR" altLang="fr-FR" sz="2600"/>
          </a:p>
          <a:p>
            <a:pPr eaLnBrk="1" hangingPunct="1">
              <a:lnSpc>
                <a:spcPct val="80000"/>
              </a:lnSpc>
            </a:pPr>
            <a:endParaRPr lang="fr-FR" altLang="fr-FR" sz="2600"/>
          </a:p>
          <a:p>
            <a:pPr eaLnBrk="1" hangingPunct="1">
              <a:lnSpc>
                <a:spcPct val="80000"/>
              </a:lnSpc>
            </a:pPr>
            <a:r>
              <a:rPr lang="fr-FR" altLang="fr-FR" sz="2600"/>
              <a:t>Des exercices d’entraînement, d’application et de réinvestissement complètent le processus</a:t>
            </a:r>
          </a:p>
          <a:p>
            <a:pPr eaLnBrk="1" hangingPunct="1">
              <a:lnSpc>
                <a:spcPct val="80000"/>
              </a:lnSpc>
            </a:pPr>
            <a:endParaRPr lang="fr-FR" altLang="fr-FR" sz="2600"/>
          </a:p>
        </p:txBody>
      </p:sp>
    </p:spTree>
  </p:cSld>
  <p:clrMapOvr>
    <a:masterClrMapping/>
  </p:clrMapOvr>
  <mc:AlternateContent xmlns:mc="http://schemas.openxmlformats.org/markup-compatibility/2006">
    <mc:Choice xmlns:p14="http://schemas.microsoft.com/office/powerpoint/2010/main" Requires="p14">
      <p:transition spd="slow" p14:dur="2000" advTm="3037"/>
    </mc:Choice>
    <mc:Fallback>
      <p:transition spd="slow" advTm="3037"/>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fr-FR" altLang="fr-FR" sz="3400"/>
              <a:t>Dialectique d’institutionnalisation</a:t>
            </a:r>
          </a:p>
        </p:txBody>
      </p:sp>
      <p:sp>
        <p:nvSpPr>
          <p:cNvPr id="53251" name="AutoShape 3"/>
          <p:cNvSpPr>
            <a:spLocks noChangeArrowheads="1"/>
          </p:cNvSpPr>
          <p:nvPr/>
        </p:nvSpPr>
        <p:spPr bwMode="auto">
          <a:xfrm>
            <a:off x="1619250" y="3068642"/>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Maître</a:t>
            </a:r>
          </a:p>
        </p:txBody>
      </p:sp>
      <p:sp>
        <p:nvSpPr>
          <p:cNvPr id="53252" name="AutoShape 4"/>
          <p:cNvSpPr>
            <a:spLocks noChangeArrowheads="1"/>
          </p:cNvSpPr>
          <p:nvPr/>
        </p:nvSpPr>
        <p:spPr bwMode="auto">
          <a:xfrm>
            <a:off x="5362575" y="3068642"/>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Elève</a:t>
            </a:r>
          </a:p>
        </p:txBody>
      </p:sp>
      <p:sp>
        <p:nvSpPr>
          <p:cNvPr id="53253" name="Line 5"/>
          <p:cNvSpPr>
            <a:spLocks noChangeShapeType="1"/>
          </p:cNvSpPr>
          <p:nvPr/>
        </p:nvSpPr>
        <p:spPr bwMode="auto">
          <a:xfrm>
            <a:off x="3708404" y="3284538"/>
            <a:ext cx="1655763"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3254" name="Line 6"/>
          <p:cNvSpPr>
            <a:spLocks noChangeShapeType="1"/>
          </p:cNvSpPr>
          <p:nvPr/>
        </p:nvSpPr>
        <p:spPr bwMode="auto">
          <a:xfrm flipH="1">
            <a:off x="3708404" y="3573463"/>
            <a:ext cx="1655763" cy="0"/>
          </a:xfrm>
          <a:prstGeom prst="line">
            <a:avLst/>
          </a:prstGeom>
          <a:noFill/>
          <a:ln w="2857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3255" name="Text Box 7"/>
          <p:cNvSpPr txBox="1">
            <a:spLocks noChangeArrowheads="1"/>
          </p:cNvSpPr>
          <p:nvPr/>
        </p:nvSpPr>
        <p:spPr bwMode="auto">
          <a:xfrm>
            <a:off x="3851279" y="2924175"/>
            <a:ext cx="1389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Information</a:t>
            </a:r>
          </a:p>
        </p:txBody>
      </p:sp>
      <p:sp>
        <p:nvSpPr>
          <p:cNvPr id="53256" name="Text Box 8"/>
          <p:cNvSpPr txBox="1">
            <a:spLocks noChangeArrowheads="1"/>
          </p:cNvSpPr>
          <p:nvPr/>
        </p:nvSpPr>
        <p:spPr bwMode="auto">
          <a:xfrm>
            <a:off x="4114804" y="3573463"/>
            <a:ext cx="1044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latin typeface="Verdana" panose="020B0604030504040204" pitchFamily="34" charset="0"/>
              </a:rPr>
              <a:t>Contrôle</a:t>
            </a:r>
          </a:p>
        </p:txBody>
      </p:sp>
      <p:sp>
        <p:nvSpPr>
          <p:cNvPr id="53257" name="AutoShape 9"/>
          <p:cNvSpPr>
            <a:spLocks noChangeArrowheads="1"/>
          </p:cNvSpPr>
          <p:nvPr/>
        </p:nvSpPr>
        <p:spPr bwMode="auto">
          <a:xfrm>
            <a:off x="3563938" y="4795842"/>
            <a:ext cx="2089150" cy="7207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600" b="1">
                <a:latin typeface="Verdana" panose="020B0604030504040204" pitchFamily="34" charset="0"/>
              </a:rPr>
              <a:t>Situation</a:t>
            </a:r>
          </a:p>
        </p:txBody>
      </p:sp>
      <p:sp>
        <p:nvSpPr>
          <p:cNvPr id="53258" name="Line 10"/>
          <p:cNvSpPr>
            <a:spLocks noChangeShapeType="1"/>
          </p:cNvSpPr>
          <p:nvPr/>
        </p:nvSpPr>
        <p:spPr bwMode="auto">
          <a:xfrm>
            <a:off x="2700338" y="3787779"/>
            <a:ext cx="1727200" cy="10080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3259" name="Line 11"/>
          <p:cNvSpPr>
            <a:spLocks noChangeShapeType="1"/>
          </p:cNvSpPr>
          <p:nvPr/>
        </p:nvSpPr>
        <p:spPr bwMode="auto">
          <a:xfrm flipV="1">
            <a:off x="4932367" y="3787779"/>
            <a:ext cx="1512887" cy="10080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3260" name="AutoShape 12"/>
          <p:cNvSpPr>
            <a:spLocks noChangeArrowheads="1"/>
          </p:cNvSpPr>
          <p:nvPr/>
        </p:nvSpPr>
        <p:spPr bwMode="auto">
          <a:xfrm>
            <a:off x="1836738" y="1844675"/>
            <a:ext cx="1655762" cy="1079500"/>
          </a:xfrm>
          <a:prstGeom prst="horizontalScroll">
            <a:avLst>
              <a:gd name="adj" fmla="val 12500"/>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kumimoji="1" lang="fr-FR" altLang="fr-FR" sz="1400" b="1">
                <a:latin typeface="Verdana" panose="020B0604030504040204" pitchFamily="34" charset="0"/>
              </a:rPr>
              <a:t>Connaissance </a:t>
            </a:r>
            <a:br>
              <a:rPr kumimoji="1" lang="fr-FR" altLang="fr-FR" sz="1400" b="1">
                <a:latin typeface="Verdana" panose="020B0604030504040204" pitchFamily="34" charset="0"/>
              </a:rPr>
            </a:br>
            <a:r>
              <a:rPr kumimoji="1" lang="fr-FR" altLang="fr-FR" sz="1400" b="1">
                <a:latin typeface="Verdana" panose="020B0604030504040204" pitchFamily="34" charset="0"/>
              </a:rPr>
              <a:t>culturelle</a:t>
            </a:r>
          </a:p>
        </p:txBody>
      </p:sp>
      <p:sp>
        <p:nvSpPr>
          <p:cNvPr id="53261" name="Line 13"/>
          <p:cNvSpPr>
            <a:spLocks noChangeShapeType="1"/>
          </p:cNvSpPr>
          <p:nvPr/>
        </p:nvSpPr>
        <p:spPr bwMode="auto">
          <a:xfrm>
            <a:off x="3563942" y="2347913"/>
            <a:ext cx="2808287" cy="0"/>
          </a:xfrm>
          <a:prstGeom prst="line">
            <a:avLst/>
          </a:prstGeom>
          <a:noFill/>
          <a:ln w="28575">
            <a:solidFill>
              <a:schemeClr val="hlink"/>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3262" name="Text Box 14"/>
          <p:cNvSpPr txBox="1">
            <a:spLocks noChangeArrowheads="1"/>
          </p:cNvSpPr>
          <p:nvPr/>
        </p:nvSpPr>
        <p:spPr bwMode="auto">
          <a:xfrm>
            <a:off x="4335463" y="1987550"/>
            <a:ext cx="812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1600">
                <a:solidFill>
                  <a:schemeClr val="hlink"/>
                </a:solidFill>
                <a:latin typeface="Verdana" panose="020B0604030504040204" pitchFamily="34" charset="0"/>
              </a:rPr>
              <a:t>Statut</a:t>
            </a:r>
          </a:p>
        </p:txBody>
      </p:sp>
      <p:sp>
        <p:nvSpPr>
          <p:cNvPr id="53263" name="AutoShape 15"/>
          <p:cNvSpPr>
            <a:spLocks noChangeArrowheads="1"/>
          </p:cNvSpPr>
          <p:nvPr/>
        </p:nvSpPr>
        <p:spPr bwMode="auto">
          <a:xfrm>
            <a:off x="6300792" y="2419354"/>
            <a:ext cx="287337" cy="576263"/>
          </a:xfrm>
          <a:prstGeom prst="upArrow">
            <a:avLst>
              <a:gd name="adj1" fmla="val 50000"/>
              <a:gd name="adj2" fmla="val 50138"/>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3182"/>
    </mc:Choice>
    <mc:Fallback>
      <p:transition spd="slow" advTm="3182"/>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fr-FR" altLang="fr-FR" sz="3400"/>
              <a:t>Dans la pratique…</a:t>
            </a:r>
          </a:p>
        </p:txBody>
      </p:sp>
      <p:sp>
        <p:nvSpPr>
          <p:cNvPr id="55299" name="Rectangle 3"/>
          <p:cNvSpPr>
            <a:spLocks noGrp="1" noChangeArrowheads="1"/>
          </p:cNvSpPr>
          <p:nvPr>
            <p:ph type="body" idx="1"/>
          </p:nvPr>
        </p:nvSpPr>
        <p:spPr/>
        <p:txBody>
          <a:bodyPr/>
          <a:lstStyle/>
          <a:p>
            <a:pPr eaLnBrk="1" hangingPunct="1">
              <a:lnSpc>
                <a:spcPct val="90000"/>
              </a:lnSpc>
            </a:pPr>
            <a:r>
              <a:rPr lang="fr-FR" altLang="fr-FR" sz="2100"/>
              <a:t>Les 4 phases ne se succèdent pas régulièrement</a:t>
            </a:r>
          </a:p>
          <a:p>
            <a:pPr eaLnBrk="1" hangingPunct="1">
              <a:lnSpc>
                <a:spcPct val="90000"/>
              </a:lnSpc>
              <a:buFont typeface="Wingdings" panose="05000000000000000000" pitchFamily="2" charset="2"/>
              <a:buNone/>
            </a:pPr>
            <a:endParaRPr lang="fr-FR" altLang="fr-FR" sz="2100"/>
          </a:p>
          <a:p>
            <a:pPr eaLnBrk="1" hangingPunct="1">
              <a:lnSpc>
                <a:spcPct val="90000"/>
              </a:lnSpc>
            </a:pPr>
            <a:r>
              <a:rPr lang="fr-FR" altLang="fr-FR" sz="2100"/>
              <a:t>Elles sont imbriquées (allers-retours)</a:t>
            </a:r>
          </a:p>
          <a:p>
            <a:pPr eaLnBrk="1" hangingPunct="1">
              <a:lnSpc>
                <a:spcPct val="90000"/>
              </a:lnSpc>
              <a:buFont typeface="Wingdings" panose="05000000000000000000" pitchFamily="2" charset="2"/>
              <a:buNone/>
            </a:pPr>
            <a:endParaRPr lang="fr-FR" altLang="fr-FR" sz="2100"/>
          </a:p>
          <a:p>
            <a:pPr eaLnBrk="1" hangingPunct="1">
              <a:lnSpc>
                <a:spcPct val="90000"/>
              </a:lnSpc>
            </a:pPr>
            <a:r>
              <a:rPr lang="fr-FR" altLang="fr-FR" sz="2100"/>
              <a:t>Il y a parfois des ruptures de contrat didactique</a:t>
            </a:r>
          </a:p>
          <a:p>
            <a:pPr eaLnBrk="1" hangingPunct="1">
              <a:lnSpc>
                <a:spcPct val="90000"/>
              </a:lnSpc>
              <a:buFont typeface="Wingdings" panose="05000000000000000000" pitchFamily="2" charset="2"/>
              <a:buNone/>
            </a:pPr>
            <a:endParaRPr lang="fr-FR" altLang="fr-FR" sz="2100"/>
          </a:p>
          <a:p>
            <a:pPr eaLnBrk="1" hangingPunct="1">
              <a:lnSpc>
                <a:spcPct val="90000"/>
              </a:lnSpc>
            </a:pPr>
            <a:r>
              <a:rPr lang="fr-FR" altLang="fr-FR" sz="2100"/>
              <a:t>La théorie des situations est une aide pour décomposer les processus et analyser les phénomènes observés</a:t>
            </a:r>
          </a:p>
        </p:txBody>
      </p:sp>
    </p:spTree>
  </p:cSld>
  <p:clrMapOvr>
    <a:masterClrMapping/>
  </p:clrMapOvr>
  <mc:AlternateContent xmlns:mc="http://schemas.openxmlformats.org/markup-compatibility/2006">
    <mc:Choice xmlns:p14="http://schemas.microsoft.com/office/powerpoint/2010/main" Requires="p14">
      <p:transition spd="slow" p14:dur="2000" advTm="3033"/>
    </mc:Choice>
    <mc:Fallback>
      <p:transition spd="slow" advTm="3033"/>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fr-FR" altLang="fr-FR" smtClean="0"/>
              <a:t>Validation et évaluation</a:t>
            </a:r>
          </a:p>
        </p:txBody>
      </p:sp>
      <p:sp>
        <p:nvSpPr>
          <p:cNvPr id="57347" name="Rectangle 3"/>
          <p:cNvSpPr>
            <a:spLocks noGrp="1" noChangeArrowheads="1"/>
          </p:cNvSpPr>
          <p:nvPr>
            <p:ph type="body" idx="1"/>
          </p:nvPr>
        </p:nvSpPr>
        <p:spPr/>
        <p:txBody>
          <a:bodyPr/>
          <a:lstStyle/>
          <a:p>
            <a:pPr eaLnBrk="1" hangingPunct="1"/>
            <a:r>
              <a:rPr lang="fr-FR" altLang="fr-FR" sz="2600"/>
              <a:t>Validation: à la charge de l’élève, lorsque la situation a été organisée pour cela</a:t>
            </a:r>
          </a:p>
          <a:p>
            <a:pPr eaLnBrk="1" hangingPunct="1">
              <a:buFont typeface="Wingdings" panose="05000000000000000000" pitchFamily="2" charset="2"/>
              <a:buNone/>
            </a:pPr>
            <a:endParaRPr lang="fr-FR" altLang="fr-FR" sz="2600"/>
          </a:p>
          <a:p>
            <a:pPr eaLnBrk="1" hangingPunct="1"/>
            <a:r>
              <a:rPr lang="fr-FR" altLang="fr-FR" sz="2600"/>
              <a:t>Evaluation: à la charge de l’enseignant, jugement sans appel</a:t>
            </a:r>
          </a:p>
          <a:p>
            <a:pPr eaLnBrk="1" hangingPunct="1"/>
            <a:endParaRPr lang="fr-FR" altLang="fr-FR" sz="2600"/>
          </a:p>
          <a:p>
            <a:pPr eaLnBrk="1" hangingPunct="1">
              <a:buFont typeface="Wingdings" panose="05000000000000000000" pitchFamily="2" charset="2"/>
              <a:buNone/>
            </a:pPr>
            <a:r>
              <a:rPr lang="fr-FR" altLang="fr-FR" sz="2600"/>
              <a:t>	</a:t>
            </a:r>
            <a:r>
              <a:rPr lang="fr-FR" altLang="fr-FR" sz="1900"/>
              <a:t>Claire Margolinas (1993) </a:t>
            </a:r>
            <a:r>
              <a:rPr lang="fr-FR" altLang="fr-FR" sz="1900" i="1"/>
              <a:t>de l’importance du vrai et du faux dans la classe de mathématiques</a:t>
            </a:r>
            <a:r>
              <a:rPr lang="fr-FR" altLang="fr-FR" sz="1900"/>
              <a:t>. Grenoble: la pensée sauvage.</a:t>
            </a:r>
          </a:p>
        </p:txBody>
      </p:sp>
    </p:spTree>
  </p:cSld>
  <p:clrMapOvr>
    <a:masterClrMapping/>
  </p:clrMapOvr>
  <mc:AlternateContent xmlns:mc="http://schemas.openxmlformats.org/markup-compatibility/2006">
    <mc:Choice xmlns:p14="http://schemas.microsoft.com/office/powerpoint/2010/main" Requires="p14">
      <p:transition spd="slow" p14:dur="2000" advTm="2907"/>
    </mc:Choice>
    <mc:Fallback>
      <p:transition spd="slow" advTm="2907"/>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fr-FR" altLang="fr-FR" smtClean="0"/>
              <a:t>Exemple de problème ouvert</a:t>
            </a:r>
          </a:p>
        </p:txBody>
      </p:sp>
      <p:sp>
        <p:nvSpPr>
          <p:cNvPr id="59395" name="Rectangle 3"/>
          <p:cNvSpPr>
            <a:spLocks noGrp="1" noChangeArrowheads="1"/>
          </p:cNvSpPr>
          <p:nvPr>
            <p:ph type="body" idx="1"/>
          </p:nvPr>
        </p:nvSpPr>
        <p:spPr/>
        <p:txBody>
          <a:bodyPr/>
          <a:lstStyle/>
          <a:p>
            <a:pPr eaLnBrk="1" hangingPunct="1">
              <a:lnSpc>
                <a:spcPct val="90000"/>
              </a:lnSpc>
            </a:pPr>
            <a:r>
              <a:rPr lang="fr-FR" altLang="fr-FR" smtClean="0"/>
              <a:t>Le dimanche matin, un escargot escalade un mur de 4 mètres de haut. Chaque jour, il grimpe de 2 mètres. Chaque nuit, il redescend d'un mètre. Quel jour atteint-il le sommet du mur ?</a:t>
            </a:r>
          </a:p>
          <a:p>
            <a:pPr eaLnBrk="1" hangingPunct="1">
              <a:lnSpc>
                <a:spcPct val="90000"/>
              </a:lnSpc>
            </a:pPr>
            <a:endParaRPr lang="fr-FR" altLang="fr-FR" smtClean="0"/>
          </a:p>
          <a:p>
            <a:pPr lvl="1" eaLnBrk="1" hangingPunct="1">
              <a:lnSpc>
                <a:spcPct val="90000"/>
              </a:lnSpc>
            </a:pPr>
            <a:r>
              <a:rPr lang="fr-FR" altLang="fr-FR" smtClean="0"/>
              <a:t>Énoncé court</a:t>
            </a:r>
          </a:p>
          <a:p>
            <a:pPr lvl="1" eaLnBrk="1" hangingPunct="1">
              <a:lnSpc>
                <a:spcPct val="90000"/>
              </a:lnSpc>
            </a:pPr>
            <a:r>
              <a:rPr lang="fr-FR" altLang="fr-FR" smtClean="0"/>
              <a:t>L’énoncé n’induit ni la méthode, ni la solution</a:t>
            </a:r>
          </a:p>
          <a:p>
            <a:pPr lvl="1" eaLnBrk="1" hangingPunct="1">
              <a:lnSpc>
                <a:spcPct val="90000"/>
              </a:lnSpc>
            </a:pPr>
            <a:r>
              <a:rPr lang="fr-FR" altLang="fr-FR" smtClean="0"/>
              <a:t>Le problème se trouve dans un domaine conceptuel familier aux élèves</a:t>
            </a:r>
          </a:p>
          <a:p>
            <a:pPr lvl="1" eaLnBrk="1" hangingPunct="1">
              <a:lnSpc>
                <a:spcPct val="90000"/>
              </a:lnSpc>
              <a:buFont typeface="Wingdings" panose="05000000000000000000" pitchFamily="2" charset="2"/>
              <a:buNone/>
            </a:pPr>
            <a:endParaRPr lang="fr-FR" altLang="fr-FR" smtClean="0"/>
          </a:p>
        </p:txBody>
      </p:sp>
      <p:sp>
        <p:nvSpPr>
          <p:cNvPr id="59396" name="AutoShape 4">
            <a:hlinkClick r:id="rId3" action="ppaction://hlinksldjump" highlightClick="1"/>
          </p:cNvPr>
          <p:cNvSpPr>
            <a:spLocks noChangeArrowheads="1"/>
          </p:cNvSpPr>
          <p:nvPr/>
        </p:nvSpPr>
        <p:spPr bwMode="auto">
          <a:xfrm>
            <a:off x="8604254" y="6237288"/>
            <a:ext cx="360363" cy="431800"/>
          </a:xfrm>
          <a:prstGeom prst="actionButtonReturn">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Tree>
  </p:cSld>
  <p:clrMapOvr>
    <a:masterClrMapping/>
  </p:clrMapOvr>
  <mc:AlternateContent xmlns:mc="http://schemas.openxmlformats.org/markup-compatibility/2006">
    <mc:Choice xmlns:p14="http://schemas.microsoft.com/office/powerpoint/2010/main" Requires="p14">
      <p:transition spd="slow" p14:dur="2000" advTm="3199"/>
    </mc:Choice>
    <mc:Fallback>
      <p:transition spd="slow" advTm="319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r-FR" altLang="fr-FR" smtClean="0"/>
              <a:t>Définition: situation </a:t>
            </a:r>
            <a:r>
              <a:rPr lang="fr-FR" altLang="fr-FR" sz="3400"/>
              <a:t>(Brousseau)</a:t>
            </a:r>
          </a:p>
        </p:txBody>
      </p:sp>
      <p:sp>
        <p:nvSpPr>
          <p:cNvPr id="8195" name="Rectangle 3"/>
          <p:cNvSpPr>
            <a:spLocks noGrp="1" noChangeArrowheads="1"/>
          </p:cNvSpPr>
          <p:nvPr>
            <p:ph type="body" idx="1"/>
          </p:nvPr>
        </p:nvSpPr>
        <p:spPr/>
        <p:txBody>
          <a:bodyPr/>
          <a:lstStyle/>
          <a:p>
            <a:pPr eaLnBrk="1" hangingPunct="1">
              <a:lnSpc>
                <a:spcPct val="80000"/>
              </a:lnSpc>
            </a:pPr>
            <a:r>
              <a:rPr lang="fr-FR" altLang="fr-FR" sz="2600"/>
              <a:t>Une situation est l’ensemble des circonstances dans lesquelles une personne se trouve, et des </a:t>
            </a:r>
            <a:r>
              <a:rPr lang="fr-FR" altLang="fr-FR" sz="2600" i="1"/>
              <a:t>relations qui l’unissent à son milieu. </a:t>
            </a:r>
          </a:p>
          <a:p>
            <a:pPr eaLnBrk="1" hangingPunct="1">
              <a:lnSpc>
                <a:spcPct val="80000"/>
              </a:lnSpc>
              <a:buFont typeface="Wingdings" panose="05000000000000000000" pitchFamily="2" charset="2"/>
              <a:buNone/>
            </a:pPr>
            <a:endParaRPr lang="fr-FR" altLang="fr-FR" sz="2600"/>
          </a:p>
          <a:p>
            <a:pPr eaLnBrk="1" hangingPunct="1">
              <a:lnSpc>
                <a:spcPct val="80000"/>
              </a:lnSpc>
            </a:pPr>
            <a:r>
              <a:rPr lang="fr-FR" altLang="fr-FR" sz="2600"/>
              <a:t>Les situations didactiques sont des situations qui servent à enseigner</a:t>
            </a:r>
          </a:p>
          <a:p>
            <a:pPr lvl="1" eaLnBrk="1" hangingPunct="1">
              <a:lnSpc>
                <a:spcPct val="80000"/>
              </a:lnSpc>
            </a:pPr>
            <a:r>
              <a:rPr lang="fr-FR" altLang="fr-FR" sz="2200"/>
              <a:t>Environnement de l’élève (mis en œuvre et manipulé par l’enseignant) = outil</a:t>
            </a:r>
          </a:p>
          <a:p>
            <a:pPr lvl="1" eaLnBrk="1" hangingPunct="1">
              <a:lnSpc>
                <a:spcPct val="80000"/>
              </a:lnSpc>
            </a:pPr>
            <a:r>
              <a:rPr lang="fr-FR" altLang="fr-FR" sz="2200"/>
              <a:t>Environnement tout entier de l’élève, l’enseignant et le système éducatif</a:t>
            </a:r>
          </a:p>
        </p:txBody>
      </p:sp>
    </p:spTree>
  </p:cSld>
  <p:clrMapOvr>
    <a:masterClrMapping/>
  </p:clrMapOvr>
  <mc:AlternateContent xmlns:mc="http://schemas.openxmlformats.org/markup-compatibility/2006">
    <mc:Choice xmlns:p14="http://schemas.microsoft.com/office/powerpoint/2010/main" Requires="p14">
      <p:transition spd="slow" p14:dur="2000" advTm="1898"/>
    </mc:Choice>
    <mc:Fallback>
      <p:transition spd="slow" advTm="189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2" y="277815"/>
            <a:ext cx="8507413" cy="1139825"/>
          </a:xfrm>
        </p:spPr>
        <p:txBody>
          <a:bodyPr/>
          <a:lstStyle/>
          <a:p>
            <a:pPr eaLnBrk="1" hangingPunct="1"/>
            <a:r>
              <a:rPr lang="fr-FR" altLang="fr-FR" smtClean="0"/>
              <a:t>Définition: s</a:t>
            </a:r>
            <a:r>
              <a:rPr lang="fr-FR" altLang="fr-FR" sz="3800"/>
              <a:t>ituation adidactique </a:t>
            </a:r>
            <a:r>
              <a:rPr lang="fr-FR" altLang="fr-FR" sz="3000"/>
              <a:t>(Brousseau)</a:t>
            </a:r>
          </a:p>
        </p:txBody>
      </p:sp>
      <p:sp>
        <p:nvSpPr>
          <p:cNvPr id="10243" name="Rectangle 3"/>
          <p:cNvSpPr>
            <a:spLocks noGrp="1" noChangeArrowheads="1"/>
          </p:cNvSpPr>
          <p:nvPr>
            <p:ph type="body" idx="1"/>
          </p:nvPr>
        </p:nvSpPr>
        <p:spPr/>
        <p:txBody>
          <a:bodyPr/>
          <a:lstStyle/>
          <a:p>
            <a:pPr algn="just" eaLnBrk="1" hangingPunct="1">
              <a:lnSpc>
                <a:spcPct val="90000"/>
              </a:lnSpc>
              <a:spcBef>
                <a:spcPct val="0"/>
              </a:spcBef>
              <a:buClr>
                <a:schemeClr val="bg1"/>
              </a:buClr>
              <a:buFontTx/>
              <a:buNone/>
            </a:pPr>
            <a:r>
              <a:rPr lang="fr-FR" altLang="fr-FR" sz="1900" b="1"/>
              <a:t>	</a:t>
            </a:r>
            <a:r>
              <a:rPr lang="fr-FR" altLang="fr-FR" sz="1900"/>
              <a:t>« </a:t>
            </a:r>
            <a:r>
              <a:rPr lang="fr-FR" altLang="fr-FR" sz="2100"/>
              <a:t>Le maître se refuse à intervenir comme possesseur des connaissances qu'il veut voir apparaître. L'élève sait bien que le problème a été choisi pour lui faire acquérir une connaissance nouvelle mais il doit savoir aussi que cette connaissance est entièrement justifiée par la logique interne de la situation. » p. 59 TDS</a:t>
            </a:r>
          </a:p>
          <a:p>
            <a:pPr eaLnBrk="1" hangingPunct="1">
              <a:lnSpc>
                <a:spcPct val="90000"/>
              </a:lnSpc>
            </a:pPr>
            <a:endParaRPr lang="fr-FR" altLang="fr-FR" sz="2100"/>
          </a:p>
        </p:txBody>
      </p:sp>
      <p:sp>
        <p:nvSpPr>
          <p:cNvPr id="10244" name="Oval 4"/>
          <p:cNvSpPr>
            <a:spLocks noChangeArrowheads="1"/>
          </p:cNvSpPr>
          <p:nvPr/>
        </p:nvSpPr>
        <p:spPr bwMode="auto">
          <a:xfrm>
            <a:off x="5105400" y="3865563"/>
            <a:ext cx="3581400" cy="1828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10245" name="Oval 5"/>
          <p:cNvSpPr>
            <a:spLocks noChangeArrowheads="1"/>
          </p:cNvSpPr>
          <p:nvPr/>
        </p:nvSpPr>
        <p:spPr bwMode="auto">
          <a:xfrm>
            <a:off x="457200" y="3789363"/>
            <a:ext cx="3962400" cy="1905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fr-FR" altLang="fr-FR" sz="2400">
              <a:solidFill>
                <a:schemeClr val="bg1"/>
              </a:solidFill>
              <a:latin typeface="Times" panose="02020603050405020304" pitchFamily="18" charset="0"/>
            </a:endParaRPr>
          </a:p>
        </p:txBody>
      </p:sp>
      <p:sp>
        <p:nvSpPr>
          <p:cNvPr id="10246" name="Text Box 6"/>
          <p:cNvSpPr txBox="1">
            <a:spLocks noChangeArrowheads="1"/>
          </p:cNvSpPr>
          <p:nvPr/>
        </p:nvSpPr>
        <p:spPr bwMode="auto">
          <a:xfrm>
            <a:off x="7502525" y="4479925"/>
            <a:ext cx="825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solidFill>
                  <a:schemeClr val="bg1"/>
                </a:solidFill>
                <a:latin typeface="Times" panose="02020603050405020304" pitchFamily="18" charset="0"/>
              </a:rPr>
              <a:t>élève</a:t>
            </a:r>
            <a:endParaRPr lang="fr-FR" altLang="fr-FR" sz="2400">
              <a:latin typeface="Times" panose="02020603050405020304" pitchFamily="18" charset="0"/>
            </a:endParaRPr>
          </a:p>
        </p:txBody>
      </p:sp>
      <p:sp>
        <p:nvSpPr>
          <p:cNvPr id="10247" name="Text Box 7"/>
          <p:cNvSpPr txBox="1">
            <a:spLocks noChangeArrowheads="1"/>
          </p:cNvSpPr>
          <p:nvPr/>
        </p:nvSpPr>
        <p:spPr bwMode="auto">
          <a:xfrm>
            <a:off x="5292725" y="4327529"/>
            <a:ext cx="160011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solidFill>
                  <a:srgbClr val="FF0000"/>
                </a:solidFill>
                <a:latin typeface="Times" panose="02020603050405020304" pitchFamily="18" charset="0"/>
              </a:rPr>
              <a:t>Situation</a:t>
            </a:r>
          </a:p>
          <a:p>
            <a:r>
              <a:rPr lang="fr-FR" altLang="fr-FR" sz="2400">
                <a:solidFill>
                  <a:srgbClr val="FF0000"/>
                </a:solidFill>
                <a:latin typeface="Times" panose="02020603050405020304" pitchFamily="18" charset="0"/>
              </a:rPr>
              <a:t>adidactique</a:t>
            </a:r>
            <a:endParaRPr lang="fr-FR" altLang="fr-FR" sz="2400">
              <a:latin typeface="Times" panose="02020603050405020304" pitchFamily="18" charset="0"/>
            </a:endParaRPr>
          </a:p>
        </p:txBody>
      </p:sp>
      <p:grpSp>
        <p:nvGrpSpPr>
          <p:cNvPr id="10248" name="Group 8"/>
          <p:cNvGrpSpPr>
            <a:grpSpLocks/>
          </p:cNvGrpSpPr>
          <p:nvPr/>
        </p:nvGrpSpPr>
        <p:grpSpPr bwMode="auto">
          <a:xfrm>
            <a:off x="669925" y="4322769"/>
            <a:ext cx="3613150" cy="830263"/>
            <a:chOff x="422" y="2160"/>
            <a:chExt cx="2276" cy="523"/>
          </a:xfrm>
        </p:grpSpPr>
        <p:sp>
          <p:nvSpPr>
            <p:cNvPr id="10249" name="Text Box 9"/>
            <p:cNvSpPr txBox="1">
              <a:spLocks noChangeArrowheads="1"/>
            </p:cNvSpPr>
            <p:nvPr/>
          </p:nvSpPr>
          <p:spPr bwMode="auto">
            <a:xfrm>
              <a:off x="1776" y="2160"/>
              <a:ext cx="92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latin typeface="Times" panose="02020603050405020304" pitchFamily="18" charset="0"/>
                </a:rPr>
                <a:t>Situation</a:t>
              </a:r>
            </a:p>
            <a:p>
              <a:r>
                <a:rPr lang="fr-FR" altLang="fr-FR" sz="2400">
                  <a:latin typeface="Times" panose="02020603050405020304" pitchFamily="18" charset="0"/>
                </a:rPr>
                <a:t>didactique</a:t>
              </a:r>
            </a:p>
          </p:txBody>
        </p:sp>
        <p:sp>
          <p:nvSpPr>
            <p:cNvPr id="10250" name="Text Box 10"/>
            <p:cNvSpPr txBox="1">
              <a:spLocks noChangeArrowheads="1"/>
            </p:cNvSpPr>
            <p:nvPr/>
          </p:nvSpPr>
          <p:spPr bwMode="auto">
            <a:xfrm>
              <a:off x="422" y="2246"/>
              <a:ext cx="9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solidFill>
                    <a:schemeClr val="bg1"/>
                  </a:solidFill>
                  <a:latin typeface="Times" panose="02020603050405020304" pitchFamily="18" charset="0"/>
                </a:rPr>
                <a:t>enseignant</a:t>
              </a:r>
              <a:endParaRPr lang="fr-FR" altLang="fr-FR" sz="2400">
                <a:latin typeface="Times" panose="02020603050405020304" pitchFamily="18"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1142"/>
    </mc:Choice>
    <mc:Fallback>
      <p:transition spd="slow" advTm="114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fr-FR" altLang="fr-FR" smtClean="0"/>
              <a:t>Définition: s</a:t>
            </a:r>
            <a:r>
              <a:rPr lang="fr-FR" altLang="fr-FR" sz="3800"/>
              <a:t>ituation adidactique </a:t>
            </a:r>
            <a:r>
              <a:rPr lang="fr-FR" altLang="fr-FR" sz="3000"/>
              <a:t>(Sensevy)</a:t>
            </a:r>
          </a:p>
        </p:txBody>
      </p:sp>
      <p:sp>
        <p:nvSpPr>
          <p:cNvPr id="12291" name="Rectangle 3"/>
          <p:cNvSpPr>
            <a:spLocks noGrp="1" noChangeArrowheads="1"/>
          </p:cNvSpPr>
          <p:nvPr>
            <p:ph type="body" idx="1"/>
          </p:nvPr>
        </p:nvSpPr>
        <p:spPr/>
        <p:txBody>
          <a:bodyPr/>
          <a:lstStyle/>
          <a:p>
            <a:pPr algn="ctr" eaLnBrk="1" hangingPunct="1">
              <a:buFont typeface="Wingdings" panose="05000000000000000000" pitchFamily="2" charset="2"/>
              <a:buNone/>
            </a:pPr>
            <a:r>
              <a:rPr lang="fr-FR" altLang="fr-FR" b="1" smtClean="0"/>
              <a:t>	</a:t>
            </a:r>
            <a:r>
              <a:rPr lang="fr-FR" altLang="fr-FR" sz="2100"/>
              <a:t>« dans les situations adidactiques, les interactions des élèves avec le milieu* sont supposées suffisamment « prégnantes et adéquates » pour qu’ils puissent construire des connaissances, formuler des stratégies d’action, valider des savoirs en utilisant les rétroactions de ces milieux sans que leur activité ne soit orientée par la nécessité de satisfaire aux intentions supposées du professeur »</a:t>
            </a:r>
          </a:p>
        </p:txBody>
      </p:sp>
      <p:sp>
        <p:nvSpPr>
          <p:cNvPr id="12292" name="Text Box 4"/>
          <p:cNvSpPr txBox="1">
            <a:spLocks noChangeArrowheads="1"/>
          </p:cNvSpPr>
          <p:nvPr/>
        </p:nvSpPr>
        <p:spPr bwMode="auto">
          <a:xfrm>
            <a:off x="323850" y="5157792"/>
            <a:ext cx="63563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kumimoji="1" lang="fr-FR" altLang="fr-FR" sz="2000">
                <a:latin typeface="Times New Roman" panose="02020603050405020304" pitchFamily="18" charset="0"/>
              </a:rPr>
              <a:t>* Système de ressources données par la situation, qui permet     et oriente l’action des élèves et du professeur</a:t>
            </a:r>
          </a:p>
        </p:txBody>
      </p:sp>
    </p:spTree>
  </p:cSld>
  <p:clrMapOvr>
    <a:masterClrMapping/>
  </p:clrMapOvr>
  <mc:AlternateContent xmlns:mc="http://schemas.openxmlformats.org/markup-compatibility/2006">
    <mc:Choice xmlns:p14="http://schemas.microsoft.com/office/powerpoint/2010/main" Requires="p14">
      <p:transition spd="slow" p14:dur="2000" advTm="2108"/>
    </mc:Choice>
    <mc:Fallback>
      <p:transition spd="slow" advTm="210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fr-FR" altLang="fr-FR" smtClean="0"/>
              <a:t>Définition: dévolution</a:t>
            </a:r>
          </a:p>
        </p:txBody>
      </p:sp>
      <p:sp>
        <p:nvSpPr>
          <p:cNvPr id="14339" name="Rectangle 3"/>
          <p:cNvSpPr>
            <a:spLocks noGrp="1" noChangeArrowheads="1"/>
          </p:cNvSpPr>
          <p:nvPr>
            <p:ph type="body" idx="1"/>
          </p:nvPr>
        </p:nvSpPr>
        <p:spPr/>
        <p:txBody>
          <a:bodyPr/>
          <a:lstStyle/>
          <a:p>
            <a:pPr eaLnBrk="1" hangingPunct="1"/>
            <a:r>
              <a:rPr lang="fr-FR" altLang="fr-FR" sz="2100"/>
              <a:t>« La dévolution est l'acte par lequel l'enseignant fait accepter à l'élève la responsabilité d'une situation d'apprentissage (adidactique) ou d'un problème et accepte lui-même les conséquences de ce transfert »  p. 303 TDS</a:t>
            </a:r>
          </a:p>
          <a:p>
            <a:pPr eaLnBrk="1" hangingPunct="1"/>
            <a:r>
              <a:rPr lang="fr-FR" altLang="fr-FR" sz="2100"/>
              <a:t>Processus par lequel le professeur fait en sorte que les élèves assument leur part de responsabilité dans l’apprentissage</a:t>
            </a:r>
          </a:p>
        </p:txBody>
      </p:sp>
      <p:sp>
        <p:nvSpPr>
          <p:cNvPr id="14340" name="Oval 4"/>
          <p:cNvSpPr>
            <a:spLocks noChangeArrowheads="1"/>
          </p:cNvSpPr>
          <p:nvPr/>
        </p:nvSpPr>
        <p:spPr bwMode="auto">
          <a:xfrm>
            <a:off x="4986338" y="4797425"/>
            <a:ext cx="3581400" cy="9350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14341" name="Oval 5"/>
          <p:cNvSpPr>
            <a:spLocks noChangeArrowheads="1"/>
          </p:cNvSpPr>
          <p:nvPr/>
        </p:nvSpPr>
        <p:spPr bwMode="auto">
          <a:xfrm>
            <a:off x="338138" y="4652963"/>
            <a:ext cx="3962400" cy="12239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fr-FR" altLang="fr-FR" sz="2400">
              <a:solidFill>
                <a:schemeClr val="bg1"/>
              </a:solidFill>
              <a:latin typeface="Times" panose="02020603050405020304" pitchFamily="18" charset="0"/>
            </a:endParaRPr>
          </a:p>
        </p:txBody>
      </p:sp>
      <p:sp>
        <p:nvSpPr>
          <p:cNvPr id="14342" name="Text Box 6"/>
          <p:cNvSpPr txBox="1">
            <a:spLocks noChangeArrowheads="1"/>
          </p:cNvSpPr>
          <p:nvPr/>
        </p:nvSpPr>
        <p:spPr bwMode="auto">
          <a:xfrm>
            <a:off x="730254" y="5040317"/>
            <a:ext cx="1268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solidFill>
                  <a:schemeClr val="bg1"/>
                </a:solidFill>
                <a:latin typeface="Times" panose="02020603050405020304" pitchFamily="18" charset="0"/>
              </a:rPr>
              <a:t>enseignant</a:t>
            </a:r>
            <a:endParaRPr lang="fr-FR" altLang="fr-FR" sz="2000">
              <a:latin typeface="Times" panose="02020603050405020304" pitchFamily="18" charset="0"/>
            </a:endParaRPr>
          </a:p>
        </p:txBody>
      </p:sp>
      <p:sp>
        <p:nvSpPr>
          <p:cNvPr id="14343" name="Text Box 7"/>
          <p:cNvSpPr txBox="1">
            <a:spLocks noChangeArrowheads="1"/>
          </p:cNvSpPr>
          <p:nvPr/>
        </p:nvSpPr>
        <p:spPr bwMode="auto">
          <a:xfrm>
            <a:off x="7473950" y="5040317"/>
            <a:ext cx="719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solidFill>
                  <a:schemeClr val="bg1"/>
                </a:solidFill>
                <a:latin typeface="Times" panose="02020603050405020304" pitchFamily="18" charset="0"/>
              </a:rPr>
              <a:t>élève</a:t>
            </a:r>
            <a:endParaRPr lang="fr-FR" altLang="fr-FR" sz="2000">
              <a:latin typeface="Times" panose="02020603050405020304" pitchFamily="18" charset="0"/>
            </a:endParaRPr>
          </a:p>
        </p:txBody>
      </p:sp>
      <p:sp>
        <p:nvSpPr>
          <p:cNvPr id="14344" name="Text Box 8"/>
          <p:cNvSpPr txBox="1">
            <a:spLocks noChangeArrowheads="1"/>
          </p:cNvSpPr>
          <p:nvPr/>
        </p:nvSpPr>
        <p:spPr bwMode="auto">
          <a:xfrm>
            <a:off x="2627317" y="4887917"/>
            <a:ext cx="12398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latin typeface="Times" panose="02020603050405020304" pitchFamily="18" charset="0"/>
              </a:rPr>
              <a:t>Situation</a:t>
            </a:r>
          </a:p>
          <a:p>
            <a:r>
              <a:rPr lang="fr-FR" altLang="fr-FR" sz="2000">
                <a:latin typeface="Times" panose="02020603050405020304" pitchFamily="18" charset="0"/>
              </a:rPr>
              <a:t>didactique</a:t>
            </a:r>
          </a:p>
        </p:txBody>
      </p:sp>
      <p:sp>
        <p:nvSpPr>
          <p:cNvPr id="14345" name="Text Box 9"/>
          <p:cNvSpPr txBox="1">
            <a:spLocks noChangeArrowheads="1"/>
          </p:cNvSpPr>
          <p:nvPr/>
        </p:nvSpPr>
        <p:spPr bwMode="auto">
          <a:xfrm>
            <a:off x="5524500" y="4887917"/>
            <a:ext cx="13525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latin typeface="Times" panose="02020603050405020304" pitchFamily="18" charset="0"/>
              </a:rPr>
              <a:t>Situation</a:t>
            </a:r>
          </a:p>
          <a:p>
            <a:r>
              <a:rPr lang="fr-FR" altLang="fr-FR" sz="2000">
                <a:latin typeface="Times" panose="02020603050405020304" pitchFamily="18" charset="0"/>
              </a:rPr>
              <a:t>adidactique</a:t>
            </a:r>
          </a:p>
        </p:txBody>
      </p:sp>
      <p:sp>
        <p:nvSpPr>
          <p:cNvPr id="50186" name="Line 10"/>
          <p:cNvSpPr>
            <a:spLocks noChangeShapeType="1"/>
          </p:cNvSpPr>
          <p:nvPr/>
        </p:nvSpPr>
        <p:spPr bwMode="auto">
          <a:xfrm>
            <a:off x="2319338" y="4483100"/>
            <a:ext cx="4419600" cy="0"/>
          </a:xfrm>
          <a:prstGeom prst="line">
            <a:avLst/>
          </a:prstGeom>
          <a:noFill/>
          <a:ln w="28575">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50187" name="Text Box 11"/>
          <p:cNvSpPr txBox="1">
            <a:spLocks noChangeArrowheads="1"/>
          </p:cNvSpPr>
          <p:nvPr/>
        </p:nvSpPr>
        <p:spPr bwMode="auto">
          <a:xfrm>
            <a:off x="3652838" y="4051300"/>
            <a:ext cx="155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b="1">
                <a:solidFill>
                  <a:srgbClr val="FF0000"/>
                </a:solidFill>
                <a:latin typeface="Times" panose="02020603050405020304" pitchFamily="18" charset="0"/>
              </a:rPr>
              <a:t>dévolution</a:t>
            </a:r>
            <a:endParaRPr lang="fr-FR" altLang="fr-FR" sz="2000">
              <a:latin typeface="Times"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3699"/>
    </mc:Choice>
    <mc:Fallback>
      <p:transition spd="slow" advTm="3699"/>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86"/>
                                        </p:tgtEl>
                                        <p:attrNameLst>
                                          <p:attrName>style.visibility</p:attrName>
                                        </p:attrNameLst>
                                      </p:cBhvr>
                                      <p:to>
                                        <p:strVal val="visible"/>
                                      </p:to>
                                    </p:set>
                                    <p:anim calcmode="lin" valueType="num">
                                      <p:cBhvr additive="base">
                                        <p:cTn id="7" dur="500" fill="hold"/>
                                        <p:tgtEl>
                                          <p:spTgt spid="50186"/>
                                        </p:tgtEl>
                                        <p:attrNameLst>
                                          <p:attrName>ppt_x</p:attrName>
                                        </p:attrNameLst>
                                      </p:cBhvr>
                                      <p:tavLst>
                                        <p:tav tm="0">
                                          <p:val>
                                            <p:strVal val="0-#ppt_w/2"/>
                                          </p:val>
                                        </p:tav>
                                        <p:tav tm="100000">
                                          <p:val>
                                            <p:strVal val="#ppt_x"/>
                                          </p:val>
                                        </p:tav>
                                      </p:tavLst>
                                    </p:anim>
                                    <p:anim calcmode="lin" valueType="num">
                                      <p:cBhvr additive="base">
                                        <p:cTn id="8" dur="500" fill="hold"/>
                                        <p:tgtEl>
                                          <p:spTgt spid="501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87"/>
                                        </p:tgtEl>
                                        <p:attrNameLst>
                                          <p:attrName>style.visibility</p:attrName>
                                        </p:attrNameLst>
                                      </p:cBhvr>
                                      <p:to>
                                        <p:strVal val="visible"/>
                                      </p:to>
                                    </p:set>
                                    <p:anim calcmode="lin" valueType="num">
                                      <p:cBhvr additive="base">
                                        <p:cTn id="13" dur="500" fill="hold"/>
                                        <p:tgtEl>
                                          <p:spTgt spid="50187"/>
                                        </p:tgtEl>
                                        <p:attrNameLst>
                                          <p:attrName>ppt_x</p:attrName>
                                        </p:attrNameLst>
                                      </p:cBhvr>
                                      <p:tavLst>
                                        <p:tav tm="0">
                                          <p:val>
                                            <p:strVal val="0-#ppt_w/2"/>
                                          </p:val>
                                        </p:tav>
                                        <p:tav tm="100000">
                                          <p:val>
                                            <p:strVal val="#ppt_x"/>
                                          </p:val>
                                        </p:tav>
                                      </p:tavLst>
                                    </p:anim>
                                    <p:anim calcmode="lin" valueType="num">
                                      <p:cBhvr additive="base">
                                        <p:cTn id="14" dur="500" fill="hold"/>
                                        <p:tgtEl>
                                          <p:spTgt spid="501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6" grpId="0" animBg="1"/>
      <p:bldP spid="5018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fr-FR" altLang="fr-FR" sz="3800"/>
              <a:t>Différentes étapes de la dévolution</a:t>
            </a:r>
            <a:endParaRPr lang="fr-FR" altLang="fr-FR" smtClean="0"/>
          </a:p>
        </p:txBody>
      </p:sp>
      <p:sp>
        <p:nvSpPr>
          <p:cNvPr id="52227" name="Rectangle 3"/>
          <p:cNvSpPr>
            <a:spLocks noGrp="1" noChangeArrowheads="1"/>
          </p:cNvSpPr>
          <p:nvPr>
            <p:ph type="body" idx="1"/>
          </p:nvPr>
        </p:nvSpPr>
        <p:spPr>
          <a:xfrm>
            <a:off x="455617" y="1768479"/>
            <a:ext cx="8148637" cy="3624263"/>
          </a:xfrm>
        </p:spPr>
        <p:txBody>
          <a:bodyPr/>
          <a:lstStyle/>
          <a:p>
            <a:pPr algn="just" eaLnBrk="1" hangingPunct="1">
              <a:lnSpc>
                <a:spcPct val="90000"/>
              </a:lnSpc>
            </a:pPr>
            <a:r>
              <a:rPr lang="fr-FR" altLang="fr-FR" sz="2100"/>
              <a:t>dévolution des règles du jeu</a:t>
            </a:r>
          </a:p>
          <a:p>
            <a:pPr algn="just" eaLnBrk="1" hangingPunct="1">
              <a:lnSpc>
                <a:spcPct val="90000"/>
              </a:lnSpc>
            </a:pPr>
            <a:r>
              <a:rPr lang="fr-FR" altLang="fr-FR" sz="2100"/>
              <a:t> dévolution de la finalité du jeu</a:t>
            </a:r>
          </a:p>
          <a:p>
            <a:pPr algn="just" eaLnBrk="1" hangingPunct="1">
              <a:lnSpc>
                <a:spcPct val="90000"/>
              </a:lnSpc>
            </a:pPr>
            <a:r>
              <a:rPr lang="fr-FR" altLang="fr-FR" sz="2100"/>
              <a:t>dévolution du lien de cause à effet</a:t>
            </a:r>
          </a:p>
          <a:p>
            <a:pPr algn="just" eaLnBrk="1" hangingPunct="1">
              <a:lnSpc>
                <a:spcPct val="90000"/>
              </a:lnSpc>
            </a:pPr>
            <a:r>
              <a:rPr lang="fr-FR" altLang="fr-FR" sz="2100"/>
              <a:t>dévolution de l'anticipation de la solution</a:t>
            </a:r>
          </a:p>
          <a:p>
            <a:pPr algn="just" eaLnBrk="1" hangingPunct="1">
              <a:lnSpc>
                <a:spcPct val="90000"/>
              </a:lnSpc>
            </a:pPr>
            <a:r>
              <a:rPr lang="fr-FR" altLang="fr-FR" sz="2100"/>
              <a:t>dévolution de la formulation</a:t>
            </a:r>
          </a:p>
          <a:p>
            <a:pPr eaLnBrk="1" hangingPunct="1">
              <a:lnSpc>
                <a:spcPct val="90000"/>
              </a:lnSpc>
            </a:pPr>
            <a:r>
              <a:rPr lang="fr-FR" altLang="fr-FR" sz="2100"/>
              <a:t>etc.</a:t>
            </a:r>
          </a:p>
          <a:p>
            <a:pPr eaLnBrk="1" hangingPunct="1">
              <a:lnSpc>
                <a:spcPct val="90000"/>
              </a:lnSpc>
            </a:pPr>
            <a:endParaRPr lang="fr-FR" altLang="fr-FR" sz="2100"/>
          </a:p>
          <a:p>
            <a:pPr eaLnBrk="1" hangingPunct="1">
              <a:lnSpc>
                <a:spcPct val="90000"/>
              </a:lnSpc>
            </a:pPr>
            <a:endParaRPr lang="fr-FR" altLang="fr-FR" sz="2100"/>
          </a:p>
          <a:p>
            <a:pPr eaLnBrk="1" hangingPunct="1">
              <a:lnSpc>
                <a:spcPct val="90000"/>
              </a:lnSpc>
            </a:pPr>
            <a:r>
              <a:rPr lang="fr-FR" altLang="fr-FR" sz="2100"/>
              <a:t>Les « ratés » de la dévolution peuvent être interprétés en termes de contrat didactique…</a:t>
            </a:r>
            <a:endParaRPr lang="fr-FR" altLang="fr-FR" smtClean="0"/>
          </a:p>
        </p:txBody>
      </p:sp>
      <p:sp>
        <p:nvSpPr>
          <p:cNvPr id="52228" name="Text Box 4"/>
          <p:cNvSpPr txBox="1">
            <a:spLocks noChangeArrowheads="1"/>
          </p:cNvSpPr>
          <p:nvPr/>
        </p:nvSpPr>
        <p:spPr bwMode="auto">
          <a:xfrm>
            <a:off x="1979617" y="5445129"/>
            <a:ext cx="5527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800" b="1">
                <a:solidFill>
                  <a:schemeClr val="accent1"/>
                </a:solidFill>
              </a:rPr>
              <a:t>La dévolution est un processus</a:t>
            </a:r>
            <a:endParaRPr lang="fr-FR" altLang="fr-FR" sz="2800" b="1">
              <a:solidFill>
                <a:schemeClr val="accent1"/>
              </a:solidFill>
              <a:latin typeface="Times"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16237"/>
    </mc:Choice>
    <mc:Fallback>
      <p:transition spd="slow" advTm="16237"/>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2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2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2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22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2227">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2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P spid="5222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fr-FR" altLang="fr-FR" smtClean="0"/>
              <a:t>Définition: institutionnalisation</a:t>
            </a:r>
          </a:p>
        </p:txBody>
      </p:sp>
      <p:sp>
        <p:nvSpPr>
          <p:cNvPr id="18435" name="Rectangle 3"/>
          <p:cNvSpPr>
            <a:spLocks noGrp="1" noChangeArrowheads="1"/>
          </p:cNvSpPr>
          <p:nvPr>
            <p:ph type="body" idx="1"/>
          </p:nvPr>
        </p:nvSpPr>
        <p:spPr>
          <a:xfrm>
            <a:off x="468313" y="1412875"/>
            <a:ext cx="8496300" cy="3970338"/>
          </a:xfrm>
        </p:spPr>
        <p:txBody>
          <a:bodyPr/>
          <a:lstStyle/>
          <a:p>
            <a:pPr algn="just" eaLnBrk="1" hangingPunct="1">
              <a:lnSpc>
                <a:spcPct val="90000"/>
              </a:lnSpc>
            </a:pPr>
            <a:r>
              <a:rPr lang="fr-FR" altLang="fr-FR" sz="2100"/>
              <a:t>« La prise en compte "officielle" par l'élève de l'objet de la connaissance et par le maître, de l'apprentissage de l'élève est un phénomène social très important et une phase essentielle du processus didactique : cette double reconnaissance est l'objet de l'institutionnalisation. » TDS p. 311</a:t>
            </a:r>
          </a:p>
          <a:p>
            <a:pPr algn="just" eaLnBrk="1" hangingPunct="1">
              <a:lnSpc>
                <a:spcPct val="90000"/>
              </a:lnSpc>
            </a:pPr>
            <a:r>
              <a:rPr lang="fr-FR" altLang="fr-FR" sz="2100"/>
              <a:t>c’est le processus dans et par lequel le professeur signifie aux élèves les savoirs ou les pratiques qu’il leur faut retenir comme les enjeux de l’apprentissage attendu</a:t>
            </a:r>
          </a:p>
          <a:p>
            <a:pPr lvl="3" eaLnBrk="1" hangingPunct="1">
              <a:lnSpc>
                <a:spcPct val="90000"/>
              </a:lnSpc>
            </a:pPr>
            <a:endParaRPr lang="fr-FR" altLang="fr-FR" sz="1800"/>
          </a:p>
        </p:txBody>
      </p:sp>
      <p:sp>
        <p:nvSpPr>
          <p:cNvPr id="18436" name="Oval 4"/>
          <p:cNvSpPr>
            <a:spLocks noChangeArrowheads="1"/>
          </p:cNvSpPr>
          <p:nvPr/>
        </p:nvSpPr>
        <p:spPr bwMode="auto">
          <a:xfrm>
            <a:off x="5094288" y="4749804"/>
            <a:ext cx="3581400" cy="10080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18437" name="Oval 5"/>
          <p:cNvSpPr>
            <a:spLocks noChangeArrowheads="1"/>
          </p:cNvSpPr>
          <p:nvPr/>
        </p:nvSpPr>
        <p:spPr bwMode="auto">
          <a:xfrm>
            <a:off x="446088" y="4821242"/>
            <a:ext cx="3962400" cy="9366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18438" name="Text Box 6"/>
          <p:cNvSpPr txBox="1">
            <a:spLocks noChangeArrowheads="1"/>
          </p:cNvSpPr>
          <p:nvPr/>
        </p:nvSpPr>
        <p:spPr bwMode="auto">
          <a:xfrm>
            <a:off x="3798888" y="4292600"/>
            <a:ext cx="1485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latin typeface="Times" panose="02020603050405020304" pitchFamily="18" charset="0"/>
              </a:rPr>
              <a:t>dévolution</a:t>
            </a:r>
          </a:p>
        </p:txBody>
      </p:sp>
      <p:sp>
        <p:nvSpPr>
          <p:cNvPr id="18439" name="Text Box 7"/>
          <p:cNvSpPr txBox="1">
            <a:spLocks noChangeArrowheads="1"/>
          </p:cNvSpPr>
          <p:nvPr/>
        </p:nvSpPr>
        <p:spPr bwMode="auto">
          <a:xfrm>
            <a:off x="981079" y="5064129"/>
            <a:ext cx="1268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solidFill>
                  <a:schemeClr val="bg1"/>
                </a:solidFill>
                <a:latin typeface="Times" panose="02020603050405020304" pitchFamily="18" charset="0"/>
              </a:rPr>
              <a:t>enseignant</a:t>
            </a:r>
            <a:endParaRPr lang="fr-FR" altLang="fr-FR" sz="2000">
              <a:latin typeface="Times" panose="02020603050405020304" pitchFamily="18" charset="0"/>
            </a:endParaRPr>
          </a:p>
        </p:txBody>
      </p:sp>
      <p:sp>
        <p:nvSpPr>
          <p:cNvPr id="18440" name="Text Box 8"/>
          <p:cNvSpPr txBox="1">
            <a:spLocks noChangeArrowheads="1"/>
          </p:cNvSpPr>
          <p:nvPr/>
        </p:nvSpPr>
        <p:spPr bwMode="auto">
          <a:xfrm>
            <a:off x="7507292" y="5064129"/>
            <a:ext cx="719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solidFill>
                  <a:schemeClr val="bg1"/>
                </a:solidFill>
                <a:latin typeface="Times" panose="02020603050405020304" pitchFamily="18" charset="0"/>
              </a:rPr>
              <a:t>élève</a:t>
            </a:r>
            <a:endParaRPr lang="fr-FR" altLang="fr-FR" sz="2000">
              <a:latin typeface="Times" panose="02020603050405020304" pitchFamily="18" charset="0"/>
            </a:endParaRPr>
          </a:p>
        </p:txBody>
      </p:sp>
      <p:sp>
        <p:nvSpPr>
          <p:cNvPr id="18441" name="Text Box 9"/>
          <p:cNvSpPr txBox="1">
            <a:spLocks noChangeArrowheads="1"/>
          </p:cNvSpPr>
          <p:nvPr/>
        </p:nvSpPr>
        <p:spPr bwMode="auto">
          <a:xfrm>
            <a:off x="2859092" y="4911729"/>
            <a:ext cx="12398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latin typeface="Times" panose="02020603050405020304" pitchFamily="18" charset="0"/>
              </a:rPr>
              <a:t>Situation</a:t>
            </a:r>
          </a:p>
          <a:p>
            <a:r>
              <a:rPr lang="fr-FR" altLang="fr-FR" sz="2000">
                <a:latin typeface="Times" panose="02020603050405020304" pitchFamily="18" charset="0"/>
              </a:rPr>
              <a:t>didactique</a:t>
            </a:r>
          </a:p>
        </p:txBody>
      </p:sp>
      <p:sp>
        <p:nvSpPr>
          <p:cNvPr id="18442" name="Text Box 10"/>
          <p:cNvSpPr txBox="1">
            <a:spLocks noChangeArrowheads="1"/>
          </p:cNvSpPr>
          <p:nvPr/>
        </p:nvSpPr>
        <p:spPr bwMode="auto">
          <a:xfrm>
            <a:off x="5557838" y="4913317"/>
            <a:ext cx="13525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000">
                <a:latin typeface="Times" panose="02020603050405020304" pitchFamily="18" charset="0"/>
              </a:rPr>
              <a:t>Situation</a:t>
            </a:r>
          </a:p>
          <a:p>
            <a:r>
              <a:rPr lang="fr-FR" altLang="fr-FR" sz="2000">
                <a:latin typeface="Times" panose="02020603050405020304" pitchFamily="18" charset="0"/>
              </a:rPr>
              <a:t>adidactique</a:t>
            </a:r>
          </a:p>
        </p:txBody>
      </p:sp>
      <p:sp>
        <p:nvSpPr>
          <p:cNvPr id="18443" name="Line 11"/>
          <p:cNvSpPr>
            <a:spLocks noChangeShapeType="1"/>
          </p:cNvSpPr>
          <p:nvPr/>
        </p:nvSpPr>
        <p:spPr bwMode="auto">
          <a:xfrm>
            <a:off x="2427288" y="4648200"/>
            <a:ext cx="44196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54284" name="Line 12"/>
          <p:cNvSpPr>
            <a:spLocks noChangeShapeType="1"/>
          </p:cNvSpPr>
          <p:nvPr/>
        </p:nvSpPr>
        <p:spPr bwMode="auto">
          <a:xfrm flipH="1">
            <a:off x="2503488" y="4332288"/>
            <a:ext cx="4267200" cy="0"/>
          </a:xfrm>
          <a:prstGeom prst="line">
            <a:avLst/>
          </a:prstGeom>
          <a:noFill/>
          <a:ln w="28575">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54285" name="Text Box 13"/>
          <p:cNvSpPr txBox="1">
            <a:spLocks noChangeArrowheads="1"/>
          </p:cNvSpPr>
          <p:nvPr/>
        </p:nvSpPr>
        <p:spPr bwMode="auto">
          <a:xfrm>
            <a:off x="3228979" y="3933825"/>
            <a:ext cx="2600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altLang="fr-FR" sz="2400">
                <a:solidFill>
                  <a:srgbClr val="FF0000"/>
                </a:solidFill>
                <a:effectLst>
                  <a:outerShdw blurRad="38100" dist="38100" dir="2700000" algn="tl">
                    <a:srgbClr val="C0C0C0"/>
                  </a:outerShdw>
                </a:effectLst>
                <a:latin typeface="Times" panose="02020603050405020304" pitchFamily="18" charset="0"/>
              </a:rPr>
              <a:t>institutionnalisation</a:t>
            </a:r>
            <a:endParaRPr lang="fr-FR" altLang="fr-FR" sz="2000">
              <a:latin typeface="Times"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5649"/>
    </mc:Choice>
    <mc:Fallback>
      <p:transition spd="slow" advTm="5649"/>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4284"/>
                                        </p:tgtEl>
                                        <p:attrNameLst>
                                          <p:attrName>style.visibility</p:attrName>
                                        </p:attrNameLst>
                                      </p:cBhvr>
                                      <p:to>
                                        <p:strVal val="visible"/>
                                      </p:to>
                                    </p:set>
                                    <p:anim calcmode="lin" valueType="num">
                                      <p:cBhvr additive="base">
                                        <p:cTn id="7" dur="500" fill="hold"/>
                                        <p:tgtEl>
                                          <p:spTgt spid="54284"/>
                                        </p:tgtEl>
                                        <p:attrNameLst>
                                          <p:attrName>ppt_x</p:attrName>
                                        </p:attrNameLst>
                                      </p:cBhvr>
                                      <p:tavLst>
                                        <p:tav tm="0">
                                          <p:val>
                                            <p:strVal val="1+#ppt_w/2"/>
                                          </p:val>
                                        </p:tav>
                                        <p:tav tm="100000">
                                          <p:val>
                                            <p:strVal val="#ppt_x"/>
                                          </p:val>
                                        </p:tav>
                                      </p:tavLst>
                                    </p:anim>
                                    <p:anim calcmode="lin" valueType="num">
                                      <p:cBhvr additive="base">
                                        <p:cTn id="8" dur="500" fill="hold"/>
                                        <p:tgtEl>
                                          <p:spTgt spid="5428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4285"/>
                                        </p:tgtEl>
                                        <p:attrNameLst>
                                          <p:attrName>style.visibility</p:attrName>
                                        </p:attrNameLst>
                                      </p:cBhvr>
                                      <p:to>
                                        <p:strVal val="visible"/>
                                      </p:to>
                                    </p:set>
                                    <p:anim calcmode="lin" valueType="num">
                                      <p:cBhvr additive="base">
                                        <p:cTn id="13" dur="500" fill="hold"/>
                                        <p:tgtEl>
                                          <p:spTgt spid="54285"/>
                                        </p:tgtEl>
                                        <p:attrNameLst>
                                          <p:attrName>ppt_x</p:attrName>
                                        </p:attrNameLst>
                                      </p:cBhvr>
                                      <p:tavLst>
                                        <p:tav tm="0">
                                          <p:val>
                                            <p:strVal val="1+#ppt_w/2"/>
                                          </p:val>
                                        </p:tav>
                                        <p:tav tm="100000">
                                          <p:val>
                                            <p:strVal val="#ppt_x"/>
                                          </p:val>
                                        </p:tav>
                                      </p:tavLst>
                                    </p:anim>
                                    <p:anim calcmode="lin" valueType="num">
                                      <p:cBhvr additive="base">
                                        <p:cTn id="14" dur="500" fill="hold"/>
                                        <p:tgtEl>
                                          <p:spTgt spid="542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4" grpId="0" animBg="1"/>
      <p:bldP spid="5428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fr-FR" altLang="fr-FR" smtClean="0"/>
              <a:t>Le contrat didactique</a:t>
            </a:r>
          </a:p>
        </p:txBody>
      </p:sp>
      <p:sp>
        <p:nvSpPr>
          <p:cNvPr id="20483" name="Oval 3"/>
          <p:cNvSpPr>
            <a:spLocks noChangeArrowheads="1"/>
          </p:cNvSpPr>
          <p:nvPr/>
        </p:nvSpPr>
        <p:spPr bwMode="auto">
          <a:xfrm>
            <a:off x="4859338" y="4149729"/>
            <a:ext cx="3581400" cy="1439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20484" name="Oval 4"/>
          <p:cNvSpPr>
            <a:spLocks noChangeArrowheads="1"/>
          </p:cNvSpPr>
          <p:nvPr/>
        </p:nvSpPr>
        <p:spPr bwMode="auto">
          <a:xfrm>
            <a:off x="538163" y="4148142"/>
            <a:ext cx="3962400" cy="151288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20485" name="Text Box 5"/>
          <p:cNvSpPr txBox="1">
            <a:spLocks noChangeArrowheads="1"/>
          </p:cNvSpPr>
          <p:nvPr/>
        </p:nvSpPr>
        <p:spPr bwMode="auto">
          <a:xfrm>
            <a:off x="3741738" y="3233738"/>
            <a:ext cx="1485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latin typeface="Times" panose="02020603050405020304" pitchFamily="18" charset="0"/>
              </a:rPr>
              <a:t>dévolution</a:t>
            </a:r>
          </a:p>
        </p:txBody>
      </p:sp>
      <p:sp>
        <p:nvSpPr>
          <p:cNvPr id="20486" name="Text Box 6"/>
          <p:cNvSpPr txBox="1">
            <a:spLocks noChangeArrowheads="1"/>
          </p:cNvSpPr>
          <p:nvPr/>
        </p:nvSpPr>
        <p:spPr bwMode="auto">
          <a:xfrm>
            <a:off x="655638" y="4635500"/>
            <a:ext cx="1485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solidFill>
                  <a:schemeClr val="bg1"/>
                </a:solidFill>
                <a:latin typeface="Times" panose="02020603050405020304" pitchFamily="18" charset="0"/>
              </a:rPr>
              <a:t>enseignant</a:t>
            </a:r>
            <a:endParaRPr lang="fr-FR" altLang="fr-FR" sz="2400">
              <a:latin typeface="Times" panose="02020603050405020304" pitchFamily="18" charset="0"/>
            </a:endParaRPr>
          </a:p>
        </p:txBody>
      </p:sp>
      <p:sp>
        <p:nvSpPr>
          <p:cNvPr id="20487" name="Text Box 7"/>
          <p:cNvSpPr txBox="1">
            <a:spLocks noChangeArrowheads="1"/>
          </p:cNvSpPr>
          <p:nvPr/>
        </p:nvSpPr>
        <p:spPr bwMode="auto">
          <a:xfrm>
            <a:off x="7399338" y="4635500"/>
            <a:ext cx="825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solidFill>
                  <a:schemeClr val="bg1"/>
                </a:solidFill>
                <a:latin typeface="Times" panose="02020603050405020304" pitchFamily="18" charset="0"/>
              </a:rPr>
              <a:t>élève</a:t>
            </a:r>
            <a:endParaRPr lang="fr-FR" altLang="fr-FR" sz="2400">
              <a:latin typeface="Times" panose="02020603050405020304" pitchFamily="18" charset="0"/>
            </a:endParaRPr>
          </a:p>
        </p:txBody>
      </p:sp>
      <p:sp>
        <p:nvSpPr>
          <p:cNvPr id="20488" name="Text Box 8"/>
          <p:cNvSpPr txBox="1">
            <a:spLocks noChangeArrowheads="1"/>
          </p:cNvSpPr>
          <p:nvPr/>
        </p:nvSpPr>
        <p:spPr bwMode="auto">
          <a:xfrm>
            <a:off x="2751138" y="4483104"/>
            <a:ext cx="14638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latin typeface="Times" panose="02020603050405020304" pitchFamily="18" charset="0"/>
              </a:rPr>
              <a:t>Situation</a:t>
            </a:r>
          </a:p>
          <a:p>
            <a:r>
              <a:rPr lang="fr-FR" altLang="fr-FR" sz="2400">
                <a:latin typeface="Times" panose="02020603050405020304" pitchFamily="18" charset="0"/>
              </a:rPr>
              <a:t>didactique</a:t>
            </a:r>
          </a:p>
        </p:txBody>
      </p:sp>
      <p:sp>
        <p:nvSpPr>
          <p:cNvPr id="20489" name="Text Box 9"/>
          <p:cNvSpPr txBox="1">
            <a:spLocks noChangeArrowheads="1"/>
          </p:cNvSpPr>
          <p:nvPr/>
        </p:nvSpPr>
        <p:spPr bwMode="auto">
          <a:xfrm>
            <a:off x="5189538" y="4483104"/>
            <a:ext cx="160011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latin typeface="Times" panose="02020603050405020304" pitchFamily="18" charset="0"/>
              </a:rPr>
              <a:t>Situation</a:t>
            </a:r>
          </a:p>
          <a:p>
            <a:r>
              <a:rPr lang="fr-FR" altLang="fr-FR" sz="2400">
                <a:latin typeface="Times" panose="02020603050405020304" pitchFamily="18" charset="0"/>
              </a:rPr>
              <a:t>adidactique</a:t>
            </a:r>
          </a:p>
        </p:txBody>
      </p:sp>
      <p:sp>
        <p:nvSpPr>
          <p:cNvPr id="20490" name="Line 10"/>
          <p:cNvSpPr>
            <a:spLocks noChangeShapeType="1"/>
          </p:cNvSpPr>
          <p:nvPr/>
        </p:nvSpPr>
        <p:spPr bwMode="auto">
          <a:xfrm>
            <a:off x="2370138" y="3644900"/>
            <a:ext cx="4419600" cy="0"/>
          </a:xfrm>
          <a:prstGeom prst="line">
            <a:avLst/>
          </a:prstGeom>
          <a:noFill/>
          <a:ln w="2857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91" name="Line 11"/>
          <p:cNvSpPr>
            <a:spLocks noChangeShapeType="1"/>
          </p:cNvSpPr>
          <p:nvPr/>
        </p:nvSpPr>
        <p:spPr bwMode="auto">
          <a:xfrm flipH="1">
            <a:off x="2522538" y="3157538"/>
            <a:ext cx="4267200" cy="0"/>
          </a:xfrm>
          <a:prstGeom prst="line">
            <a:avLst/>
          </a:prstGeom>
          <a:noFill/>
          <a:ln w="28575">
            <a:solidFill>
              <a:schemeClr val="tx2"/>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92" name="Text Box 12"/>
          <p:cNvSpPr txBox="1">
            <a:spLocks noChangeArrowheads="1"/>
          </p:cNvSpPr>
          <p:nvPr/>
        </p:nvSpPr>
        <p:spPr bwMode="auto">
          <a:xfrm>
            <a:off x="3284538" y="2624142"/>
            <a:ext cx="2609850" cy="4667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400">
                <a:solidFill>
                  <a:schemeClr val="tx2"/>
                </a:solidFill>
                <a:latin typeface="Times" panose="02020603050405020304" pitchFamily="18" charset="0"/>
              </a:rPr>
              <a:t>institutionnalisation</a:t>
            </a:r>
          </a:p>
        </p:txBody>
      </p:sp>
      <p:sp>
        <p:nvSpPr>
          <p:cNvPr id="56333" name="AutoShape 13"/>
          <p:cNvSpPr>
            <a:spLocks noChangeArrowheads="1"/>
          </p:cNvSpPr>
          <p:nvPr/>
        </p:nvSpPr>
        <p:spPr bwMode="auto">
          <a:xfrm>
            <a:off x="1760538" y="2166938"/>
            <a:ext cx="5715000" cy="381000"/>
          </a:xfrm>
          <a:prstGeom prst="leftRightArrow">
            <a:avLst>
              <a:gd name="adj1" fmla="val 50000"/>
              <a:gd name="adj2" fmla="val 30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p>
        </p:txBody>
      </p:sp>
      <p:sp>
        <p:nvSpPr>
          <p:cNvPr id="56334" name="Text Box 14"/>
          <p:cNvSpPr txBox="1">
            <a:spLocks noChangeArrowheads="1"/>
          </p:cNvSpPr>
          <p:nvPr/>
        </p:nvSpPr>
        <p:spPr bwMode="auto">
          <a:xfrm>
            <a:off x="3132142" y="1557338"/>
            <a:ext cx="28162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sz="2800">
                <a:solidFill>
                  <a:srgbClr val="FF0000"/>
                </a:solidFill>
                <a:latin typeface="Times" panose="02020603050405020304" pitchFamily="18" charset="0"/>
              </a:rPr>
              <a:t>Contrat didactique</a:t>
            </a:r>
            <a:endParaRPr lang="fr-FR" altLang="fr-FR" sz="2400">
              <a:latin typeface="Times"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333"/>
                                        </p:tgtEl>
                                        <p:attrNameLst>
                                          <p:attrName>style.visibility</p:attrName>
                                        </p:attrNameLst>
                                      </p:cBhvr>
                                      <p:to>
                                        <p:strVal val="visible"/>
                                      </p:to>
                                    </p:set>
                                    <p:animEffect transition="in" filter="box(out)">
                                      <p:cBhvr>
                                        <p:cTn id="7" dur="500"/>
                                        <p:tgtEl>
                                          <p:spTgt spid="563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6334"/>
                                        </p:tgtEl>
                                        <p:attrNameLst>
                                          <p:attrName>style.visibility</p:attrName>
                                        </p:attrNameLst>
                                      </p:cBhvr>
                                      <p:to>
                                        <p:strVal val="visible"/>
                                      </p:to>
                                    </p:set>
                                    <p:animEffect transition="in" filter="box(out)">
                                      <p:cBhvr>
                                        <p:cTn id="12" dur="500"/>
                                        <p:tgtEl>
                                          <p:spTgt spid="56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3" grpId="0" animBg="1"/>
      <p:bldP spid="56334"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1.1"/>
</p:tagLst>
</file>

<file path=ppt/tags/tag2.xml><?xml version="1.0" encoding="utf-8"?>
<p:tagLst xmlns:a="http://schemas.openxmlformats.org/drawingml/2006/main" xmlns:r="http://schemas.openxmlformats.org/officeDocument/2006/relationships" xmlns:p="http://schemas.openxmlformats.org/presentationml/2006/main">
  <p:tag name="TIMING" val="|1.5|1.4|2|1.7|1.4|1.8|1.7|1.8"/>
</p:tagLst>
</file>

<file path=ppt/tags/tag3.xml><?xml version="1.0" encoding="utf-8"?>
<p:tagLst xmlns:a="http://schemas.openxmlformats.org/drawingml/2006/main" xmlns:r="http://schemas.openxmlformats.org/officeDocument/2006/relationships" xmlns:p="http://schemas.openxmlformats.org/presentationml/2006/main">
  <p:tag name="TIMING" val="|1.6|1.4"/>
</p:tagLst>
</file>

<file path=ppt/tags/tag4.xml><?xml version="1.0" encoding="utf-8"?>
<p:tagLst xmlns:a="http://schemas.openxmlformats.org/drawingml/2006/main" xmlns:r="http://schemas.openxmlformats.org/officeDocument/2006/relationships" xmlns:p="http://schemas.openxmlformats.org/presentationml/2006/main">
  <p:tag name="TIMING" val="|1.9|0.9"/>
</p:tagLst>
</file>

<file path=ppt/theme/theme1.xml><?xml version="1.0" encoding="utf-8"?>
<a:theme xmlns:a="http://schemas.openxmlformats.org/drawingml/2006/main" name="Bordure">
  <a:themeElements>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ur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TotalTime>
  <Words>973</Words>
  <Application>Microsoft Office PowerPoint</Application>
  <PresentationFormat>On-screen Show (4:3)</PresentationFormat>
  <Paragraphs>249</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Garamond</vt:lpstr>
      <vt:lpstr>Times</vt:lpstr>
      <vt:lpstr>Times New Roman</vt:lpstr>
      <vt:lpstr>Verdana</vt:lpstr>
      <vt:lpstr>Wingdings</vt:lpstr>
      <vt:lpstr>Bordure</vt:lpstr>
      <vt:lpstr>Théorie des situations</vt:lpstr>
      <vt:lpstr>Introduction:  un exemple… la course à 20</vt:lpstr>
      <vt:lpstr>Définition: situation (Brousseau)</vt:lpstr>
      <vt:lpstr>Définition: situation adidactique (Brousseau)</vt:lpstr>
      <vt:lpstr>Définition: situation adidactique (Sensevy)</vt:lpstr>
      <vt:lpstr>Définition: dévolution</vt:lpstr>
      <vt:lpstr>Différentes étapes de la dévolution</vt:lpstr>
      <vt:lpstr>Définition: institutionnalisation</vt:lpstr>
      <vt:lpstr>Le contrat didactique</vt:lpstr>
      <vt:lpstr>Situations didactiques</vt:lpstr>
      <vt:lpstr>Une situation problème: le tangram</vt:lpstr>
      <vt:lpstr>Déroulement</vt:lpstr>
      <vt:lpstr>Déroulement</vt:lpstr>
      <vt:lpstr>Schéma des techniques mobilisables</vt:lpstr>
      <vt:lpstr>Analyse</vt:lpstr>
      <vt:lpstr>Analyse des processus d’apprentissage</vt:lpstr>
      <vt:lpstr>Dialectique de l’action</vt:lpstr>
      <vt:lpstr>Dialectique de l’action</vt:lpstr>
      <vt:lpstr>Dialectique de la formulation</vt:lpstr>
      <vt:lpstr>Dialectique de la formulation</vt:lpstr>
      <vt:lpstr>Dialectique de la validation</vt:lpstr>
      <vt:lpstr>Dialectique de la validation</vt:lpstr>
      <vt:lpstr>Dialectique d’institutionnalisation</vt:lpstr>
      <vt:lpstr>Dialectique d’institutionnalisation</vt:lpstr>
      <vt:lpstr>Dialectique d’institutionnalisation</vt:lpstr>
      <vt:lpstr>Dans la pratique…</vt:lpstr>
      <vt:lpstr>Validation et évaluation</vt:lpstr>
      <vt:lpstr>Exemple de problème ouvert</vt:lpstr>
    </vt:vector>
  </TitlesOfParts>
  <Company>ENS-LSH/CNRS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Théorie des situations</dc:title>
  <dc:creator>Karine</dc:creator>
  <cp:lastModifiedBy>Mr Nejib</cp:lastModifiedBy>
  <cp:revision>18</cp:revision>
  <dcterms:created xsi:type="dcterms:W3CDTF">2008-11-26T07:59:59Z</dcterms:created>
  <dcterms:modified xsi:type="dcterms:W3CDTF">2019-11-10T19:14:18Z</dcterms:modified>
</cp:coreProperties>
</file>